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omments/comment1.xml" ContentType="application/vnd.openxmlformats-officedocument.presentationml.comments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7"/>
  </p:notesMasterIdLst>
  <p:sldIdLst>
    <p:sldId id="327" r:id="rId2"/>
    <p:sldId id="337" r:id="rId3"/>
    <p:sldId id="341" r:id="rId4"/>
    <p:sldId id="339" r:id="rId5"/>
    <p:sldId id="314" r:id="rId6"/>
    <p:sldId id="269" r:id="rId7"/>
    <p:sldId id="266" r:id="rId8"/>
    <p:sldId id="345" r:id="rId9"/>
    <p:sldId id="331" r:id="rId10"/>
    <p:sldId id="333" r:id="rId11"/>
    <p:sldId id="285" r:id="rId12"/>
    <p:sldId id="350" r:id="rId13"/>
    <p:sldId id="348" r:id="rId14"/>
    <p:sldId id="284" r:id="rId15"/>
    <p:sldId id="288" r:id="rId16"/>
    <p:sldId id="328" r:id="rId17"/>
    <p:sldId id="301" r:id="rId18"/>
    <p:sldId id="271" r:id="rId19"/>
    <p:sldId id="307" r:id="rId20"/>
    <p:sldId id="303" r:id="rId21"/>
    <p:sldId id="352" r:id="rId22"/>
    <p:sldId id="353" r:id="rId23"/>
    <p:sldId id="354" r:id="rId24"/>
    <p:sldId id="313" r:id="rId25"/>
    <p:sldId id="310" r:id="rId26"/>
    <p:sldId id="326" r:id="rId27"/>
    <p:sldId id="358" r:id="rId28"/>
    <p:sldId id="359" r:id="rId29"/>
    <p:sldId id="360" r:id="rId30"/>
    <p:sldId id="361" r:id="rId31"/>
    <p:sldId id="344" r:id="rId32"/>
    <p:sldId id="363" r:id="rId33"/>
    <p:sldId id="355" r:id="rId34"/>
    <p:sldId id="263" r:id="rId35"/>
    <p:sldId id="362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fficial Slides" id="{96084FF8-40E2-41CC-9D9A-9EBAD5F69651}">
          <p14:sldIdLst>
            <p14:sldId id="327"/>
            <p14:sldId id="337"/>
            <p14:sldId id="341"/>
            <p14:sldId id="339"/>
            <p14:sldId id="314"/>
            <p14:sldId id="269"/>
            <p14:sldId id="266"/>
            <p14:sldId id="345"/>
            <p14:sldId id="331"/>
            <p14:sldId id="333"/>
            <p14:sldId id="285"/>
            <p14:sldId id="350"/>
            <p14:sldId id="348"/>
            <p14:sldId id="284"/>
            <p14:sldId id="288"/>
            <p14:sldId id="328"/>
            <p14:sldId id="301"/>
            <p14:sldId id="271"/>
            <p14:sldId id="307"/>
            <p14:sldId id="303"/>
            <p14:sldId id="352"/>
            <p14:sldId id="353"/>
            <p14:sldId id="354"/>
            <p14:sldId id="313"/>
            <p14:sldId id="310"/>
            <p14:sldId id="326"/>
            <p14:sldId id="358"/>
            <p14:sldId id="359"/>
            <p14:sldId id="360"/>
            <p14:sldId id="361"/>
            <p14:sldId id="344"/>
            <p14:sldId id="363"/>
            <p14:sldId id="355"/>
            <p14:sldId id="263"/>
            <p14:sldId id="362"/>
          </p14:sldIdLst>
        </p14:section>
        <p14:section name="Extra Slides" id="{9C1F0C80-8FA2-42F6-90FD-F775845D6F97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ssica Thornton" initials="JT" lastIdx="1" clrIdx="0">
    <p:extLst>
      <p:ext uri="{19B8F6BF-5375-455C-9EA6-DF929625EA0E}">
        <p15:presenceInfo xmlns:p15="http://schemas.microsoft.com/office/powerpoint/2012/main" userId="Jessica Thornto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9" autoAdjust="0"/>
    <p:restoredTop sz="94660"/>
  </p:normalViewPr>
  <p:slideViewPr>
    <p:cSldViewPr snapToGrid="0" showGuides="1">
      <p:cViewPr varScale="1">
        <p:scale>
          <a:sx n="76" d="100"/>
          <a:sy n="76" d="100"/>
        </p:scale>
        <p:origin x="60" y="3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40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600" dirty="0"/>
              <a:t>Hepatic</a:t>
            </a:r>
            <a:r>
              <a:rPr lang="en-US" sz="3600" baseline="0" dirty="0"/>
              <a:t> Lipase Deficiency Symptoms</a:t>
            </a:r>
            <a:endParaRPr lang="en-US" sz="36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40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Normal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Triglycerides</c:v>
                </c:pt>
                <c:pt idx="1">
                  <c:v>Cholesterol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150</c:v>
                </c:pt>
                <c:pt idx="1">
                  <c:v>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CD-4B07-893A-5BCB7B4B58A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Hepatic Lipase Deficiency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&gt;</a:t>
                    </a:r>
                    <a:fld id="{4ADD7BBE-9A9C-4F06-B725-CDCCA7802659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D9CD-4B07-893A-5BCB7B4B58A0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&gt;</a:t>
                    </a:r>
                    <a:fld id="{722ED3C0-15A4-43F3-A97D-BF67886CB08A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D9CD-4B07-893A-5BCB7B4B58A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Triglycerides</c:v>
                </c:pt>
                <c:pt idx="1">
                  <c:v>Cholesterol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500</c:v>
                </c:pt>
                <c:pt idx="1">
                  <c:v>240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9CD-4B07-893A-5BCB7B4B58A0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403314672"/>
        <c:axId val="403314032"/>
      </c:barChart>
      <c:catAx>
        <c:axId val="40331467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dirty="0"/>
                  <a:t>mg/dL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3314032"/>
        <c:crosses val="autoZero"/>
        <c:auto val="1"/>
        <c:lblAlgn val="ctr"/>
        <c:lblOffset val="100"/>
        <c:noMultiLvlLbl val="0"/>
      </c:catAx>
      <c:valAx>
        <c:axId val="403314032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403314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5-02T02:14:56.566" idx="1">
    <p:pos x="10" y="10"/>
    <p:text>Add in biochem assays</p:text>
    <p:extLst>
      <p:ext uri="{C676402C-5697-4E1C-873F-D02D1690AC5C}">
        <p15:threadingInfo xmlns:p15="http://schemas.microsoft.com/office/powerpoint/2012/main" timeZoneBias="30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ECEF56-75CC-40F6-9A0C-794642C7311D}" type="doc">
      <dgm:prSet loTypeId="urn:microsoft.com/office/officeart/2005/8/layout/chevron1" loCatId="process" qsTypeId="urn:microsoft.com/office/officeart/2005/8/quickstyle/simple1" qsCatId="simple" csTypeId="urn:microsoft.com/office/officeart/2005/8/colors/colorful2" csCatId="colorful" phldr="1"/>
      <dgm:spPr/>
    </dgm:pt>
    <dgm:pt modelId="{D2731080-4D0C-4153-8ED6-D5372AFCE02F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/>
            <a:t>Domain Analysis</a:t>
          </a:r>
        </a:p>
      </dgm:t>
    </dgm:pt>
    <dgm:pt modelId="{CE47D220-BB8B-432F-B9EE-9A2E7E56A7A5}" type="parTrans" cxnId="{0A10F341-56B8-4F19-BFA9-FCB45368086B}">
      <dgm:prSet/>
      <dgm:spPr/>
      <dgm:t>
        <a:bodyPr/>
        <a:lstStyle/>
        <a:p>
          <a:endParaRPr lang="en-US"/>
        </a:p>
      </dgm:t>
    </dgm:pt>
    <dgm:pt modelId="{FD418730-2929-47D8-899A-6419DBA9D0B3}" type="sibTrans" cxnId="{0A10F341-56B8-4F19-BFA9-FCB45368086B}">
      <dgm:prSet/>
      <dgm:spPr/>
      <dgm:t>
        <a:bodyPr/>
        <a:lstStyle/>
        <a:p>
          <a:endParaRPr lang="en-US"/>
        </a:p>
      </dgm:t>
    </dgm:pt>
    <dgm:pt modelId="{C4D18551-1224-43CA-BDC8-BD0060089BA8}">
      <dgm:prSet phldrT="[Text]"/>
      <dgm:spPr>
        <a:solidFill>
          <a:schemeClr val="tx2">
            <a:lumMod val="25000"/>
            <a:lumOff val="75000"/>
          </a:schemeClr>
        </a:solidFill>
      </dgm:spPr>
      <dgm:t>
        <a:bodyPr/>
        <a:lstStyle/>
        <a:p>
          <a:r>
            <a:rPr lang="en-US" dirty="0"/>
            <a:t>Mutagenesis</a:t>
          </a:r>
        </a:p>
      </dgm:t>
    </dgm:pt>
    <dgm:pt modelId="{A284CD2B-7E1C-499C-99C6-CCF3904AABB2}" type="parTrans" cxnId="{FF02FE09-1F6D-49ED-A8F7-9CDAB9D7919E}">
      <dgm:prSet/>
      <dgm:spPr/>
      <dgm:t>
        <a:bodyPr/>
        <a:lstStyle/>
        <a:p>
          <a:endParaRPr lang="en-US"/>
        </a:p>
      </dgm:t>
    </dgm:pt>
    <dgm:pt modelId="{1614DF83-96AE-4758-95C8-AED103D68E21}" type="sibTrans" cxnId="{FF02FE09-1F6D-49ED-A8F7-9CDAB9D7919E}">
      <dgm:prSet/>
      <dgm:spPr/>
      <dgm:t>
        <a:bodyPr/>
        <a:lstStyle/>
        <a:p>
          <a:endParaRPr lang="en-US"/>
        </a:p>
      </dgm:t>
    </dgm:pt>
    <dgm:pt modelId="{59BFA06A-556B-4B22-BBF4-D6DB1D5C2D7C}">
      <dgm:prSet phldrT="[Text]"/>
      <dgm:spPr>
        <a:solidFill>
          <a:schemeClr val="tx2">
            <a:lumMod val="25000"/>
            <a:lumOff val="75000"/>
          </a:schemeClr>
        </a:solidFill>
      </dgm:spPr>
      <dgm:t>
        <a:bodyPr/>
        <a:lstStyle/>
        <a:p>
          <a:r>
            <a:rPr lang="en-US" dirty="0"/>
            <a:t>Biochemical</a:t>
          </a:r>
          <a:r>
            <a:rPr lang="en-US" baseline="0" dirty="0"/>
            <a:t> Assays</a:t>
          </a:r>
          <a:endParaRPr lang="en-US" dirty="0"/>
        </a:p>
      </dgm:t>
    </dgm:pt>
    <dgm:pt modelId="{6B7E77AF-6FE2-4B0C-A691-97E19B1BAB7A}" type="parTrans" cxnId="{21A31388-409F-4F36-9271-FD6FEEC7E4C8}">
      <dgm:prSet/>
      <dgm:spPr/>
      <dgm:t>
        <a:bodyPr/>
        <a:lstStyle/>
        <a:p>
          <a:endParaRPr lang="en-US"/>
        </a:p>
      </dgm:t>
    </dgm:pt>
    <dgm:pt modelId="{CCFAC749-B8A0-4A4B-BFF6-BFDABCBE95A1}" type="sibTrans" cxnId="{21A31388-409F-4F36-9271-FD6FEEC7E4C8}">
      <dgm:prSet/>
      <dgm:spPr/>
      <dgm:t>
        <a:bodyPr/>
        <a:lstStyle/>
        <a:p>
          <a:endParaRPr lang="en-US"/>
        </a:p>
      </dgm:t>
    </dgm:pt>
    <dgm:pt modelId="{5F41EBF8-00FC-46BF-B76C-95D6B827A800}" type="pres">
      <dgm:prSet presAssocID="{A2ECEF56-75CC-40F6-9A0C-794642C7311D}" presName="Name0" presStyleCnt="0">
        <dgm:presLayoutVars>
          <dgm:dir/>
          <dgm:animLvl val="lvl"/>
          <dgm:resizeHandles val="exact"/>
        </dgm:presLayoutVars>
      </dgm:prSet>
      <dgm:spPr/>
    </dgm:pt>
    <dgm:pt modelId="{D21058B3-2CD5-4C09-8B8C-16634754C69F}" type="pres">
      <dgm:prSet presAssocID="{D2731080-4D0C-4153-8ED6-D5372AFCE02F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D9B392AE-CA7F-43CF-8913-4F5C845DF728}" type="pres">
      <dgm:prSet presAssocID="{FD418730-2929-47D8-899A-6419DBA9D0B3}" presName="parTxOnlySpace" presStyleCnt="0"/>
      <dgm:spPr/>
    </dgm:pt>
    <dgm:pt modelId="{B73D9641-2A00-493F-B5D4-A5150FE229E2}" type="pres">
      <dgm:prSet presAssocID="{C4D18551-1224-43CA-BDC8-BD0060089BA8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7952F6CF-DF4F-4AEB-B003-4FADBFC98869}" type="pres">
      <dgm:prSet presAssocID="{1614DF83-96AE-4758-95C8-AED103D68E21}" presName="parTxOnlySpace" presStyleCnt="0"/>
      <dgm:spPr/>
    </dgm:pt>
    <dgm:pt modelId="{0B70EAFD-98A3-4ED3-8C0F-F68202A1C6D8}" type="pres">
      <dgm:prSet presAssocID="{59BFA06A-556B-4B22-BBF4-D6DB1D5C2D7C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FF02FE09-1F6D-49ED-A8F7-9CDAB9D7919E}" srcId="{A2ECEF56-75CC-40F6-9A0C-794642C7311D}" destId="{C4D18551-1224-43CA-BDC8-BD0060089BA8}" srcOrd="1" destOrd="0" parTransId="{A284CD2B-7E1C-499C-99C6-CCF3904AABB2}" sibTransId="{1614DF83-96AE-4758-95C8-AED103D68E21}"/>
    <dgm:cxn modelId="{F278B712-ADD0-4F6C-A76B-C75506B53CEC}" type="presOf" srcId="{59BFA06A-556B-4B22-BBF4-D6DB1D5C2D7C}" destId="{0B70EAFD-98A3-4ED3-8C0F-F68202A1C6D8}" srcOrd="0" destOrd="0" presId="urn:microsoft.com/office/officeart/2005/8/layout/chevron1"/>
    <dgm:cxn modelId="{BD7AD41B-C661-4D64-B4EC-EE26D272C7B2}" type="presOf" srcId="{C4D18551-1224-43CA-BDC8-BD0060089BA8}" destId="{B73D9641-2A00-493F-B5D4-A5150FE229E2}" srcOrd="0" destOrd="0" presId="urn:microsoft.com/office/officeart/2005/8/layout/chevron1"/>
    <dgm:cxn modelId="{0A10F341-56B8-4F19-BFA9-FCB45368086B}" srcId="{A2ECEF56-75CC-40F6-9A0C-794642C7311D}" destId="{D2731080-4D0C-4153-8ED6-D5372AFCE02F}" srcOrd="0" destOrd="0" parTransId="{CE47D220-BB8B-432F-B9EE-9A2E7E56A7A5}" sibTransId="{FD418730-2929-47D8-899A-6419DBA9D0B3}"/>
    <dgm:cxn modelId="{CB36577F-1DD1-4A32-96C9-49C2F570B0DF}" type="presOf" srcId="{D2731080-4D0C-4153-8ED6-D5372AFCE02F}" destId="{D21058B3-2CD5-4C09-8B8C-16634754C69F}" srcOrd="0" destOrd="0" presId="urn:microsoft.com/office/officeart/2005/8/layout/chevron1"/>
    <dgm:cxn modelId="{21A31388-409F-4F36-9271-FD6FEEC7E4C8}" srcId="{A2ECEF56-75CC-40F6-9A0C-794642C7311D}" destId="{59BFA06A-556B-4B22-BBF4-D6DB1D5C2D7C}" srcOrd="2" destOrd="0" parTransId="{6B7E77AF-6FE2-4B0C-A691-97E19B1BAB7A}" sibTransId="{CCFAC749-B8A0-4A4B-BFF6-BFDABCBE95A1}"/>
    <dgm:cxn modelId="{F9E136DC-52E1-47C1-8C39-ACED94E4D641}" type="presOf" srcId="{A2ECEF56-75CC-40F6-9A0C-794642C7311D}" destId="{5F41EBF8-00FC-46BF-B76C-95D6B827A800}" srcOrd="0" destOrd="0" presId="urn:microsoft.com/office/officeart/2005/8/layout/chevron1"/>
    <dgm:cxn modelId="{C2AB2954-78E8-43B7-9405-0333B0C431A9}" type="presParOf" srcId="{5F41EBF8-00FC-46BF-B76C-95D6B827A800}" destId="{D21058B3-2CD5-4C09-8B8C-16634754C69F}" srcOrd="0" destOrd="0" presId="urn:microsoft.com/office/officeart/2005/8/layout/chevron1"/>
    <dgm:cxn modelId="{E8B0F38E-2247-49D9-8498-890C87ADC44E}" type="presParOf" srcId="{5F41EBF8-00FC-46BF-B76C-95D6B827A800}" destId="{D9B392AE-CA7F-43CF-8913-4F5C845DF728}" srcOrd="1" destOrd="0" presId="urn:microsoft.com/office/officeart/2005/8/layout/chevron1"/>
    <dgm:cxn modelId="{D6BB061A-E0AC-423C-B57D-154CED45A9F9}" type="presParOf" srcId="{5F41EBF8-00FC-46BF-B76C-95D6B827A800}" destId="{B73D9641-2A00-493F-B5D4-A5150FE229E2}" srcOrd="2" destOrd="0" presId="urn:microsoft.com/office/officeart/2005/8/layout/chevron1"/>
    <dgm:cxn modelId="{875433DF-6552-4BFB-93D2-24139C1337FC}" type="presParOf" srcId="{5F41EBF8-00FC-46BF-B76C-95D6B827A800}" destId="{7952F6CF-DF4F-4AEB-B003-4FADBFC98869}" srcOrd="3" destOrd="0" presId="urn:microsoft.com/office/officeart/2005/8/layout/chevron1"/>
    <dgm:cxn modelId="{19CE952D-8C0C-45B6-863C-CBC637277E38}" type="presParOf" srcId="{5F41EBF8-00FC-46BF-B76C-95D6B827A800}" destId="{0B70EAFD-98A3-4ED3-8C0F-F68202A1C6D8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2ECEF56-75CC-40F6-9A0C-794642C7311D}" type="doc">
      <dgm:prSet loTypeId="urn:microsoft.com/office/officeart/2005/8/layout/chevron1" loCatId="process" qsTypeId="urn:microsoft.com/office/officeart/2005/8/quickstyle/simple1" qsCatId="simple" csTypeId="urn:microsoft.com/office/officeart/2005/8/colors/colorful2" csCatId="colorful" phldr="1"/>
      <dgm:spPr/>
    </dgm:pt>
    <dgm:pt modelId="{D2731080-4D0C-4153-8ED6-D5372AFCE02F}">
      <dgm:prSet phldrT="[Text]"/>
      <dgm:spPr>
        <a:solidFill>
          <a:schemeClr val="tx2">
            <a:lumMod val="25000"/>
            <a:lumOff val="75000"/>
          </a:schemeClr>
        </a:solidFill>
      </dgm:spPr>
      <dgm:t>
        <a:bodyPr/>
        <a:lstStyle/>
        <a:p>
          <a:r>
            <a:rPr lang="en-US" dirty="0"/>
            <a:t>LIPC Mutant</a:t>
          </a:r>
          <a:r>
            <a:rPr lang="en-US" baseline="0" dirty="0"/>
            <a:t> Rats</a:t>
          </a:r>
          <a:endParaRPr lang="en-US" dirty="0"/>
        </a:p>
      </dgm:t>
    </dgm:pt>
    <dgm:pt modelId="{CE47D220-BB8B-432F-B9EE-9A2E7E56A7A5}" type="parTrans" cxnId="{0A10F341-56B8-4F19-BFA9-FCB45368086B}">
      <dgm:prSet/>
      <dgm:spPr/>
      <dgm:t>
        <a:bodyPr/>
        <a:lstStyle/>
        <a:p>
          <a:endParaRPr lang="en-US"/>
        </a:p>
      </dgm:t>
    </dgm:pt>
    <dgm:pt modelId="{FD418730-2929-47D8-899A-6419DBA9D0B3}" type="sibTrans" cxnId="{0A10F341-56B8-4F19-BFA9-FCB45368086B}">
      <dgm:prSet/>
      <dgm:spPr/>
      <dgm:t>
        <a:bodyPr/>
        <a:lstStyle/>
        <a:p>
          <a:endParaRPr lang="en-US"/>
        </a:p>
      </dgm:t>
    </dgm:pt>
    <dgm:pt modelId="{C4D18551-1224-43CA-BDC8-BD0060089BA8}">
      <dgm:prSet phldrT="[Text]"/>
      <dgm:spPr>
        <a:solidFill>
          <a:schemeClr val="accent3"/>
        </a:solidFill>
      </dgm:spPr>
      <dgm:t>
        <a:bodyPr/>
        <a:lstStyle/>
        <a:p>
          <a:r>
            <a:rPr lang="en-US" dirty="0"/>
            <a:t>TAP-MS</a:t>
          </a:r>
        </a:p>
      </dgm:t>
    </dgm:pt>
    <dgm:pt modelId="{A284CD2B-7E1C-499C-99C6-CCF3904AABB2}" type="parTrans" cxnId="{FF02FE09-1F6D-49ED-A8F7-9CDAB9D7919E}">
      <dgm:prSet/>
      <dgm:spPr/>
      <dgm:t>
        <a:bodyPr/>
        <a:lstStyle/>
        <a:p>
          <a:endParaRPr lang="en-US"/>
        </a:p>
      </dgm:t>
    </dgm:pt>
    <dgm:pt modelId="{1614DF83-96AE-4758-95C8-AED103D68E21}" type="sibTrans" cxnId="{FF02FE09-1F6D-49ED-A8F7-9CDAB9D7919E}">
      <dgm:prSet/>
      <dgm:spPr/>
      <dgm:t>
        <a:bodyPr/>
        <a:lstStyle/>
        <a:p>
          <a:endParaRPr lang="en-US"/>
        </a:p>
      </dgm:t>
    </dgm:pt>
    <dgm:pt modelId="{38AB4E5E-94AA-4836-B043-9F3A675EAD15}">
      <dgm:prSet phldrT="[Text]"/>
      <dgm:spPr>
        <a:solidFill>
          <a:schemeClr val="tx2">
            <a:lumMod val="25000"/>
            <a:lumOff val="75000"/>
          </a:schemeClr>
        </a:solidFill>
      </dgm:spPr>
      <dgm:t>
        <a:bodyPr/>
        <a:lstStyle/>
        <a:p>
          <a:r>
            <a:rPr lang="en-US" dirty="0"/>
            <a:t>Network</a:t>
          </a:r>
          <a:r>
            <a:rPr lang="en-US" baseline="0" dirty="0"/>
            <a:t> Analysis</a:t>
          </a:r>
          <a:endParaRPr lang="en-US" dirty="0"/>
        </a:p>
      </dgm:t>
    </dgm:pt>
    <dgm:pt modelId="{0A353695-FB14-4C76-AACD-0227AB18B69B}" type="parTrans" cxnId="{614FC369-8E37-418D-9529-4CAE59B783E0}">
      <dgm:prSet/>
      <dgm:spPr/>
      <dgm:t>
        <a:bodyPr/>
        <a:lstStyle/>
        <a:p>
          <a:endParaRPr lang="en-US"/>
        </a:p>
      </dgm:t>
    </dgm:pt>
    <dgm:pt modelId="{2581FD1B-488E-4C6D-B041-7B7F585865BC}" type="sibTrans" cxnId="{614FC369-8E37-418D-9529-4CAE59B783E0}">
      <dgm:prSet/>
      <dgm:spPr/>
      <dgm:t>
        <a:bodyPr/>
        <a:lstStyle/>
        <a:p>
          <a:endParaRPr lang="en-US"/>
        </a:p>
      </dgm:t>
    </dgm:pt>
    <dgm:pt modelId="{5F41EBF8-00FC-46BF-B76C-95D6B827A800}" type="pres">
      <dgm:prSet presAssocID="{A2ECEF56-75CC-40F6-9A0C-794642C7311D}" presName="Name0" presStyleCnt="0">
        <dgm:presLayoutVars>
          <dgm:dir/>
          <dgm:animLvl val="lvl"/>
          <dgm:resizeHandles val="exact"/>
        </dgm:presLayoutVars>
      </dgm:prSet>
      <dgm:spPr/>
    </dgm:pt>
    <dgm:pt modelId="{D21058B3-2CD5-4C09-8B8C-16634754C69F}" type="pres">
      <dgm:prSet presAssocID="{D2731080-4D0C-4153-8ED6-D5372AFCE02F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D9B392AE-CA7F-43CF-8913-4F5C845DF728}" type="pres">
      <dgm:prSet presAssocID="{FD418730-2929-47D8-899A-6419DBA9D0B3}" presName="parTxOnlySpace" presStyleCnt="0"/>
      <dgm:spPr/>
    </dgm:pt>
    <dgm:pt modelId="{B73D9641-2A00-493F-B5D4-A5150FE229E2}" type="pres">
      <dgm:prSet presAssocID="{C4D18551-1224-43CA-BDC8-BD0060089BA8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7952F6CF-DF4F-4AEB-B003-4FADBFC98869}" type="pres">
      <dgm:prSet presAssocID="{1614DF83-96AE-4758-95C8-AED103D68E21}" presName="parTxOnlySpace" presStyleCnt="0"/>
      <dgm:spPr/>
    </dgm:pt>
    <dgm:pt modelId="{0175EB57-FB0C-453F-A6C5-97579F4D21C1}" type="pres">
      <dgm:prSet presAssocID="{38AB4E5E-94AA-4836-B043-9F3A675EAD15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FF02FE09-1F6D-49ED-A8F7-9CDAB9D7919E}" srcId="{A2ECEF56-75CC-40F6-9A0C-794642C7311D}" destId="{C4D18551-1224-43CA-BDC8-BD0060089BA8}" srcOrd="1" destOrd="0" parTransId="{A284CD2B-7E1C-499C-99C6-CCF3904AABB2}" sibTransId="{1614DF83-96AE-4758-95C8-AED103D68E21}"/>
    <dgm:cxn modelId="{CBDA0B5B-3CD9-4FA9-A7E9-896E8B835A8C}" type="presOf" srcId="{D2731080-4D0C-4153-8ED6-D5372AFCE02F}" destId="{D21058B3-2CD5-4C09-8B8C-16634754C69F}" srcOrd="0" destOrd="0" presId="urn:microsoft.com/office/officeart/2005/8/layout/chevron1"/>
    <dgm:cxn modelId="{0A10F341-56B8-4F19-BFA9-FCB45368086B}" srcId="{A2ECEF56-75CC-40F6-9A0C-794642C7311D}" destId="{D2731080-4D0C-4153-8ED6-D5372AFCE02F}" srcOrd="0" destOrd="0" parTransId="{CE47D220-BB8B-432F-B9EE-9A2E7E56A7A5}" sibTransId="{FD418730-2929-47D8-899A-6419DBA9D0B3}"/>
    <dgm:cxn modelId="{6EA17C62-B700-490E-BEA7-1A9BFCF879ED}" type="presOf" srcId="{A2ECEF56-75CC-40F6-9A0C-794642C7311D}" destId="{5F41EBF8-00FC-46BF-B76C-95D6B827A800}" srcOrd="0" destOrd="0" presId="urn:microsoft.com/office/officeart/2005/8/layout/chevron1"/>
    <dgm:cxn modelId="{614FC369-8E37-418D-9529-4CAE59B783E0}" srcId="{A2ECEF56-75CC-40F6-9A0C-794642C7311D}" destId="{38AB4E5E-94AA-4836-B043-9F3A675EAD15}" srcOrd="2" destOrd="0" parTransId="{0A353695-FB14-4C76-AACD-0227AB18B69B}" sibTransId="{2581FD1B-488E-4C6D-B041-7B7F585865BC}"/>
    <dgm:cxn modelId="{2CD7E67F-0302-4D08-BFCE-1D96DD26BF4E}" type="presOf" srcId="{C4D18551-1224-43CA-BDC8-BD0060089BA8}" destId="{B73D9641-2A00-493F-B5D4-A5150FE229E2}" srcOrd="0" destOrd="0" presId="urn:microsoft.com/office/officeart/2005/8/layout/chevron1"/>
    <dgm:cxn modelId="{02EF0898-003F-4715-82DE-359E65621CE7}" type="presOf" srcId="{38AB4E5E-94AA-4836-B043-9F3A675EAD15}" destId="{0175EB57-FB0C-453F-A6C5-97579F4D21C1}" srcOrd="0" destOrd="0" presId="urn:microsoft.com/office/officeart/2005/8/layout/chevron1"/>
    <dgm:cxn modelId="{46D87651-CF91-4EFE-8349-79744CA6CAA8}" type="presParOf" srcId="{5F41EBF8-00FC-46BF-B76C-95D6B827A800}" destId="{D21058B3-2CD5-4C09-8B8C-16634754C69F}" srcOrd="0" destOrd="0" presId="urn:microsoft.com/office/officeart/2005/8/layout/chevron1"/>
    <dgm:cxn modelId="{4D20A31F-291E-4321-8BD9-3FF6BBF2C7E8}" type="presParOf" srcId="{5F41EBF8-00FC-46BF-B76C-95D6B827A800}" destId="{D9B392AE-CA7F-43CF-8913-4F5C845DF728}" srcOrd="1" destOrd="0" presId="urn:microsoft.com/office/officeart/2005/8/layout/chevron1"/>
    <dgm:cxn modelId="{77C699F0-0B3C-433B-8481-D877F79BD582}" type="presParOf" srcId="{5F41EBF8-00FC-46BF-B76C-95D6B827A800}" destId="{B73D9641-2A00-493F-B5D4-A5150FE229E2}" srcOrd="2" destOrd="0" presId="urn:microsoft.com/office/officeart/2005/8/layout/chevron1"/>
    <dgm:cxn modelId="{022CE5EC-E61A-49F2-806B-634623FAE364}" type="presParOf" srcId="{5F41EBF8-00FC-46BF-B76C-95D6B827A800}" destId="{7952F6CF-DF4F-4AEB-B003-4FADBFC98869}" srcOrd="3" destOrd="0" presId="urn:microsoft.com/office/officeart/2005/8/layout/chevron1"/>
    <dgm:cxn modelId="{350A4BDD-72D5-4E12-B36A-FCD0B6B8211B}" type="presParOf" srcId="{5F41EBF8-00FC-46BF-B76C-95D6B827A800}" destId="{0175EB57-FB0C-453F-A6C5-97579F4D21C1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2ECEF56-75CC-40F6-9A0C-794642C7311D}" type="doc">
      <dgm:prSet loTypeId="urn:microsoft.com/office/officeart/2005/8/layout/chevron1" loCatId="process" qsTypeId="urn:microsoft.com/office/officeart/2005/8/quickstyle/simple1" qsCatId="simple" csTypeId="urn:microsoft.com/office/officeart/2005/8/colors/colorful2" csCatId="colorful" phldr="1"/>
      <dgm:spPr/>
    </dgm:pt>
    <dgm:pt modelId="{D2731080-4D0C-4153-8ED6-D5372AFCE02F}">
      <dgm:prSet phldrT="[Text]"/>
      <dgm:spPr>
        <a:solidFill>
          <a:schemeClr val="tx2">
            <a:lumMod val="25000"/>
            <a:lumOff val="75000"/>
          </a:schemeClr>
        </a:solidFill>
      </dgm:spPr>
      <dgm:t>
        <a:bodyPr/>
        <a:lstStyle/>
        <a:p>
          <a:r>
            <a:rPr lang="en-US" dirty="0"/>
            <a:t>LIPC Mutant</a:t>
          </a:r>
          <a:r>
            <a:rPr lang="en-US" baseline="0" dirty="0"/>
            <a:t> Rats</a:t>
          </a:r>
          <a:endParaRPr lang="en-US" dirty="0"/>
        </a:p>
      </dgm:t>
    </dgm:pt>
    <dgm:pt modelId="{CE47D220-BB8B-432F-B9EE-9A2E7E56A7A5}" type="parTrans" cxnId="{0A10F341-56B8-4F19-BFA9-FCB45368086B}">
      <dgm:prSet/>
      <dgm:spPr/>
      <dgm:t>
        <a:bodyPr/>
        <a:lstStyle/>
        <a:p>
          <a:endParaRPr lang="en-US"/>
        </a:p>
      </dgm:t>
    </dgm:pt>
    <dgm:pt modelId="{FD418730-2929-47D8-899A-6419DBA9D0B3}" type="sibTrans" cxnId="{0A10F341-56B8-4F19-BFA9-FCB45368086B}">
      <dgm:prSet/>
      <dgm:spPr/>
      <dgm:t>
        <a:bodyPr/>
        <a:lstStyle/>
        <a:p>
          <a:endParaRPr lang="en-US"/>
        </a:p>
      </dgm:t>
    </dgm:pt>
    <dgm:pt modelId="{C4D18551-1224-43CA-BDC8-BD0060089BA8}">
      <dgm:prSet phldrT="[Text]"/>
      <dgm:spPr>
        <a:solidFill>
          <a:schemeClr val="tx2">
            <a:lumMod val="25000"/>
            <a:lumOff val="75000"/>
          </a:schemeClr>
        </a:solidFill>
      </dgm:spPr>
      <dgm:t>
        <a:bodyPr/>
        <a:lstStyle/>
        <a:p>
          <a:r>
            <a:rPr lang="en-US" dirty="0"/>
            <a:t>TAP-MS</a:t>
          </a:r>
        </a:p>
      </dgm:t>
    </dgm:pt>
    <dgm:pt modelId="{A284CD2B-7E1C-499C-99C6-CCF3904AABB2}" type="parTrans" cxnId="{FF02FE09-1F6D-49ED-A8F7-9CDAB9D7919E}">
      <dgm:prSet/>
      <dgm:spPr/>
      <dgm:t>
        <a:bodyPr/>
        <a:lstStyle/>
        <a:p>
          <a:endParaRPr lang="en-US"/>
        </a:p>
      </dgm:t>
    </dgm:pt>
    <dgm:pt modelId="{1614DF83-96AE-4758-95C8-AED103D68E21}" type="sibTrans" cxnId="{FF02FE09-1F6D-49ED-A8F7-9CDAB9D7919E}">
      <dgm:prSet/>
      <dgm:spPr/>
      <dgm:t>
        <a:bodyPr/>
        <a:lstStyle/>
        <a:p>
          <a:endParaRPr lang="en-US"/>
        </a:p>
      </dgm:t>
    </dgm:pt>
    <dgm:pt modelId="{38AB4E5E-94AA-4836-B043-9F3A675EAD15}">
      <dgm:prSet phldrT="[Text]"/>
      <dgm:spPr>
        <a:solidFill>
          <a:schemeClr val="accent3"/>
        </a:solidFill>
      </dgm:spPr>
      <dgm:t>
        <a:bodyPr/>
        <a:lstStyle/>
        <a:p>
          <a:r>
            <a:rPr lang="en-US" dirty="0"/>
            <a:t>Network</a:t>
          </a:r>
          <a:r>
            <a:rPr lang="en-US" baseline="0" dirty="0"/>
            <a:t> Analysis</a:t>
          </a:r>
          <a:endParaRPr lang="en-US" dirty="0"/>
        </a:p>
      </dgm:t>
    </dgm:pt>
    <dgm:pt modelId="{0A353695-FB14-4C76-AACD-0227AB18B69B}" type="parTrans" cxnId="{614FC369-8E37-418D-9529-4CAE59B783E0}">
      <dgm:prSet/>
      <dgm:spPr/>
      <dgm:t>
        <a:bodyPr/>
        <a:lstStyle/>
        <a:p>
          <a:endParaRPr lang="en-US"/>
        </a:p>
      </dgm:t>
    </dgm:pt>
    <dgm:pt modelId="{2581FD1B-488E-4C6D-B041-7B7F585865BC}" type="sibTrans" cxnId="{614FC369-8E37-418D-9529-4CAE59B783E0}">
      <dgm:prSet/>
      <dgm:spPr/>
      <dgm:t>
        <a:bodyPr/>
        <a:lstStyle/>
        <a:p>
          <a:endParaRPr lang="en-US"/>
        </a:p>
      </dgm:t>
    </dgm:pt>
    <dgm:pt modelId="{5F41EBF8-00FC-46BF-B76C-95D6B827A800}" type="pres">
      <dgm:prSet presAssocID="{A2ECEF56-75CC-40F6-9A0C-794642C7311D}" presName="Name0" presStyleCnt="0">
        <dgm:presLayoutVars>
          <dgm:dir/>
          <dgm:animLvl val="lvl"/>
          <dgm:resizeHandles val="exact"/>
        </dgm:presLayoutVars>
      </dgm:prSet>
      <dgm:spPr/>
    </dgm:pt>
    <dgm:pt modelId="{D21058B3-2CD5-4C09-8B8C-16634754C69F}" type="pres">
      <dgm:prSet presAssocID="{D2731080-4D0C-4153-8ED6-D5372AFCE02F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D9B392AE-CA7F-43CF-8913-4F5C845DF728}" type="pres">
      <dgm:prSet presAssocID="{FD418730-2929-47D8-899A-6419DBA9D0B3}" presName="parTxOnlySpace" presStyleCnt="0"/>
      <dgm:spPr/>
    </dgm:pt>
    <dgm:pt modelId="{B73D9641-2A00-493F-B5D4-A5150FE229E2}" type="pres">
      <dgm:prSet presAssocID="{C4D18551-1224-43CA-BDC8-BD0060089BA8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7952F6CF-DF4F-4AEB-B003-4FADBFC98869}" type="pres">
      <dgm:prSet presAssocID="{1614DF83-96AE-4758-95C8-AED103D68E21}" presName="parTxOnlySpace" presStyleCnt="0"/>
      <dgm:spPr/>
    </dgm:pt>
    <dgm:pt modelId="{0175EB57-FB0C-453F-A6C5-97579F4D21C1}" type="pres">
      <dgm:prSet presAssocID="{38AB4E5E-94AA-4836-B043-9F3A675EAD15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FF02FE09-1F6D-49ED-A8F7-9CDAB9D7919E}" srcId="{A2ECEF56-75CC-40F6-9A0C-794642C7311D}" destId="{C4D18551-1224-43CA-BDC8-BD0060089BA8}" srcOrd="1" destOrd="0" parTransId="{A284CD2B-7E1C-499C-99C6-CCF3904AABB2}" sibTransId="{1614DF83-96AE-4758-95C8-AED103D68E21}"/>
    <dgm:cxn modelId="{CBDA0B5B-3CD9-4FA9-A7E9-896E8B835A8C}" type="presOf" srcId="{D2731080-4D0C-4153-8ED6-D5372AFCE02F}" destId="{D21058B3-2CD5-4C09-8B8C-16634754C69F}" srcOrd="0" destOrd="0" presId="urn:microsoft.com/office/officeart/2005/8/layout/chevron1"/>
    <dgm:cxn modelId="{0A10F341-56B8-4F19-BFA9-FCB45368086B}" srcId="{A2ECEF56-75CC-40F6-9A0C-794642C7311D}" destId="{D2731080-4D0C-4153-8ED6-D5372AFCE02F}" srcOrd="0" destOrd="0" parTransId="{CE47D220-BB8B-432F-B9EE-9A2E7E56A7A5}" sibTransId="{FD418730-2929-47D8-899A-6419DBA9D0B3}"/>
    <dgm:cxn modelId="{6EA17C62-B700-490E-BEA7-1A9BFCF879ED}" type="presOf" srcId="{A2ECEF56-75CC-40F6-9A0C-794642C7311D}" destId="{5F41EBF8-00FC-46BF-B76C-95D6B827A800}" srcOrd="0" destOrd="0" presId="urn:microsoft.com/office/officeart/2005/8/layout/chevron1"/>
    <dgm:cxn modelId="{614FC369-8E37-418D-9529-4CAE59B783E0}" srcId="{A2ECEF56-75CC-40F6-9A0C-794642C7311D}" destId="{38AB4E5E-94AA-4836-B043-9F3A675EAD15}" srcOrd="2" destOrd="0" parTransId="{0A353695-FB14-4C76-AACD-0227AB18B69B}" sibTransId="{2581FD1B-488E-4C6D-B041-7B7F585865BC}"/>
    <dgm:cxn modelId="{2CD7E67F-0302-4D08-BFCE-1D96DD26BF4E}" type="presOf" srcId="{C4D18551-1224-43CA-BDC8-BD0060089BA8}" destId="{B73D9641-2A00-493F-B5D4-A5150FE229E2}" srcOrd="0" destOrd="0" presId="urn:microsoft.com/office/officeart/2005/8/layout/chevron1"/>
    <dgm:cxn modelId="{02EF0898-003F-4715-82DE-359E65621CE7}" type="presOf" srcId="{38AB4E5E-94AA-4836-B043-9F3A675EAD15}" destId="{0175EB57-FB0C-453F-A6C5-97579F4D21C1}" srcOrd="0" destOrd="0" presId="urn:microsoft.com/office/officeart/2005/8/layout/chevron1"/>
    <dgm:cxn modelId="{46D87651-CF91-4EFE-8349-79744CA6CAA8}" type="presParOf" srcId="{5F41EBF8-00FC-46BF-B76C-95D6B827A800}" destId="{D21058B3-2CD5-4C09-8B8C-16634754C69F}" srcOrd="0" destOrd="0" presId="urn:microsoft.com/office/officeart/2005/8/layout/chevron1"/>
    <dgm:cxn modelId="{4D20A31F-291E-4321-8BD9-3FF6BBF2C7E8}" type="presParOf" srcId="{5F41EBF8-00FC-46BF-B76C-95D6B827A800}" destId="{D9B392AE-CA7F-43CF-8913-4F5C845DF728}" srcOrd="1" destOrd="0" presId="urn:microsoft.com/office/officeart/2005/8/layout/chevron1"/>
    <dgm:cxn modelId="{77C699F0-0B3C-433B-8481-D877F79BD582}" type="presParOf" srcId="{5F41EBF8-00FC-46BF-B76C-95D6B827A800}" destId="{B73D9641-2A00-493F-B5D4-A5150FE229E2}" srcOrd="2" destOrd="0" presId="urn:microsoft.com/office/officeart/2005/8/layout/chevron1"/>
    <dgm:cxn modelId="{022CE5EC-E61A-49F2-806B-634623FAE364}" type="presParOf" srcId="{5F41EBF8-00FC-46BF-B76C-95D6B827A800}" destId="{7952F6CF-DF4F-4AEB-B003-4FADBFC98869}" srcOrd="3" destOrd="0" presId="urn:microsoft.com/office/officeart/2005/8/layout/chevron1"/>
    <dgm:cxn modelId="{350A4BDD-72D5-4E12-B36A-FCD0B6B8211B}" type="presParOf" srcId="{5F41EBF8-00FC-46BF-B76C-95D6B827A800}" destId="{0175EB57-FB0C-453F-A6C5-97579F4D21C1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2ECEF56-75CC-40F6-9A0C-794642C7311D}" type="doc">
      <dgm:prSet loTypeId="urn:microsoft.com/office/officeart/2005/8/layout/chevron1" loCatId="process" qsTypeId="urn:microsoft.com/office/officeart/2005/8/quickstyle/simple1" qsCatId="simple" csTypeId="urn:microsoft.com/office/officeart/2005/8/colors/colorful2" csCatId="colorful" phldr="1"/>
      <dgm:spPr/>
    </dgm:pt>
    <dgm:pt modelId="{D2731080-4D0C-4153-8ED6-D5372AFCE02F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/>
            <a:t>Domain Analysis</a:t>
          </a:r>
        </a:p>
      </dgm:t>
    </dgm:pt>
    <dgm:pt modelId="{CE47D220-BB8B-432F-B9EE-9A2E7E56A7A5}" type="parTrans" cxnId="{0A10F341-56B8-4F19-BFA9-FCB45368086B}">
      <dgm:prSet/>
      <dgm:spPr/>
      <dgm:t>
        <a:bodyPr/>
        <a:lstStyle/>
        <a:p>
          <a:endParaRPr lang="en-US"/>
        </a:p>
      </dgm:t>
    </dgm:pt>
    <dgm:pt modelId="{FD418730-2929-47D8-899A-6419DBA9D0B3}" type="sibTrans" cxnId="{0A10F341-56B8-4F19-BFA9-FCB45368086B}">
      <dgm:prSet/>
      <dgm:spPr/>
      <dgm:t>
        <a:bodyPr/>
        <a:lstStyle/>
        <a:p>
          <a:endParaRPr lang="en-US"/>
        </a:p>
      </dgm:t>
    </dgm:pt>
    <dgm:pt modelId="{C4D18551-1224-43CA-BDC8-BD0060089BA8}">
      <dgm:prSet phldrT="[Text]"/>
      <dgm:spPr>
        <a:solidFill>
          <a:schemeClr val="tx2">
            <a:lumMod val="25000"/>
            <a:lumOff val="75000"/>
          </a:schemeClr>
        </a:solidFill>
      </dgm:spPr>
      <dgm:t>
        <a:bodyPr/>
        <a:lstStyle/>
        <a:p>
          <a:r>
            <a:rPr lang="en-US" dirty="0"/>
            <a:t>Mutagenesis</a:t>
          </a:r>
        </a:p>
      </dgm:t>
    </dgm:pt>
    <dgm:pt modelId="{A284CD2B-7E1C-499C-99C6-CCF3904AABB2}" type="parTrans" cxnId="{FF02FE09-1F6D-49ED-A8F7-9CDAB9D7919E}">
      <dgm:prSet/>
      <dgm:spPr/>
      <dgm:t>
        <a:bodyPr/>
        <a:lstStyle/>
        <a:p>
          <a:endParaRPr lang="en-US"/>
        </a:p>
      </dgm:t>
    </dgm:pt>
    <dgm:pt modelId="{1614DF83-96AE-4758-95C8-AED103D68E21}" type="sibTrans" cxnId="{FF02FE09-1F6D-49ED-A8F7-9CDAB9D7919E}">
      <dgm:prSet/>
      <dgm:spPr/>
      <dgm:t>
        <a:bodyPr/>
        <a:lstStyle/>
        <a:p>
          <a:endParaRPr lang="en-US"/>
        </a:p>
      </dgm:t>
    </dgm:pt>
    <dgm:pt modelId="{59BFA06A-556B-4B22-BBF4-D6DB1D5C2D7C}">
      <dgm:prSet phldrT="[Text]"/>
      <dgm:spPr>
        <a:solidFill>
          <a:schemeClr val="tx2">
            <a:lumMod val="25000"/>
            <a:lumOff val="75000"/>
          </a:schemeClr>
        </a:solidFill>
      </dgm:spPr>
      <dgm:t>
        <a:bodyPr/>
        <a:lstStyle/>
        <a:p>
          <a:r>
            <a:rPr lang="en-US" dirty="0"/>
            <a:t>Biochemical</a:t>
          </a:r>
          <a:r>
            <a:rPr lang="en-US" baseline="0" dirty="0"/>
            <a:t> Assays</a:t>
          </a:r>
          <a:endParaRPr lang="en-US" dirty="0"/>
        </a:p>
      </dgm:t>
    </dgm:pt>
    <dgm:pt modelId="{6B7E77AF-6FE2-4B0C-A691-97E19B1BAB7A}" type="parTrans" cxnId="{21A31388-409F-4F36-9271-FD6FEEC7E4C8}">
      <dgm:prSet/>
      <dgm:spPr/>
      <dgm:t>
        <a:bodyPr/>
        <a:lstStyle/>
        <a:p>
          <a:endParaRPr lang="en-US"/>
        </a:p>
      </dgm:t>
    </dgm:pt>
    <dgm:pt modelId="{CCFAC749-B8A0-4A4B-BFF6-BFDABCBE95A1}" type="sibTrans" cxnId="{21A31388-409F-4F36-9271-FD6FEEC7E4C8}">
      <dgm:prSet/>
      <dgm:spPr/>
      <dgm:t>
        <a:bodyPr/>
        <a:lstStyle/>
        <a:p>
          <a:endParaRPr lang="en-US"/>
        </a:p>
      </dgm:t>
    </dgm:pt>
    <dgm:pt modelId="{5F41EBF8-00FC-46BF-B76C-95D6B827A800}" type="pres">
      <dgm:prSet presAssocID="{A2ECEF56-75CC-40F6-9A0C-794642C7311D}" presName="Name0" presStyleCnt="0">
        <dgm:presLayoutVars>
          <dgm:dir/>
          <dgm:animLvl val="lvl"/>
          <dgm:resizeHandles val="exact"/>
        </dgm:presLayoutVars>
      </dgm:prSet>
      <dgm:spPr/>
    </dgm:pt>
    <dgm:pt modelId="{D21058B3-2CD5-4C09-8B8C-16634754C69F}" type="pres">
      <dgm:prSet presAssocID="{D2731080-4D0C-4153-8ED6-D5372AFCE02F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D9B392AE-CA7F-43CF-8913-4F5C845DF728}" type="pres">
      <dgm:prSet presAssocID="{FD418730-2929-47D8-899A-6419DBA9D0B3}" presName="parTxOnlySpace" presStyleCnt="0"/>
      <dgm:spPr/>
    </dgm:pt>
    <dgm:pt modelId="{B73D9641-2A00-493F-B5D4-A5150FE229E2}" type="pres">
      <dgm:prSet presAssocID="{C4D18551-1224-43CA-BDC8-BD0060089BA8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7952F6CF-DF4F-4AEB-B003-4FADBFC98869}" type="pres">
      <dgm:prSet presAssocID="{1614DF83-96AE-4758-95C8-AED103D68E21}" presName="parTxOnlySpace" presStyleCnt="0"/>
      <dgm:spPr/>
    </dgm:pt>
    <dgm:pt modelId="{0B70EAFD-98A3-4ED3-8C0F-F68202A1C6D8}" type="pres">
      <dgm:prSet presAssocID="{59BFA06A-556B-4B22-BBF4-D6DB1D5C2D7C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FF02FE09-1F6D-49ED-A8F7-9CDAB9D7919E}" srcId="{A2ECEF56-75CC-40F6-9A0C-794642C7311D}" destId="{C4D18551-1224-43CA-BDC8-BD0060089BA8}" srcOrd="1" destOrd="0" parTransId="{A284CD2B-7E1C-499C-99C6-CCF3904AABB2}" sibTransId="{1614DF83-96AE-4758-95C8-AED103D68E21}"/>
    <dgm:cxn modelId="{F278B712-ADD0-4F6C-A76B-C75506B53CEC}" type="presOf" srcId="{59BFA06A-556B-4B22-BBF4-D6DB1D5C2D7C}" destId="{0B70EAFD-98A3-4ED3-8C0F-F68202A1C6D8}" srcOrd="0" destOrd="0" presId="urn:microsoft.com/office/officeart/2005/8/layout/chevron1"/>
    <dgm:cxn modelId="{BD7AD41B-C661-4D64-B4EC-EE26D272C7B2}" type="presOf" srcId="{C4D18551-1224-43CA-BDC8-BD0060089BA8}" destId="{B73D9641-2A00-493F-B5D4-A5150FE229E2}" srcOrd="0" destOrd="0" presId="urn:microsoft.com/office/officeart/2005/8/layout/chevron1"/>
    <dgm:cxn modelId="{0A10F341-56B8-4F19-BFA9-FCB45368086B}" srcId="{A2ECEF56-75CC-40F6-9A0C-794642C7311D}" destId="{D2731080-4D0C-4153-8ED6-D5372AFCE02F}" srcOrd="0" destOrd="0" parTransId="{CE47D220-BB8B-432F-B9EE-9A2E7E56A7A5}" sibTransId="{FD418730-2929-47D8-899A-6419DBA9D0B3}"/>
    <dgm:cxn modelId="{CB36577F-1DD1-4A32-96C9-49C2F570B0DF}" type="presOf" srcId="{D2731080-4D0C-4153-8ED6-D5372AFCE02F}" destId="{D21058B3-2CD5-4C09-8B8C-16634754C69F}" srcOrd="0" destOrd="0" presId="urn:microsoft.com/office/officeart/2005/8/layout/chevron1"/>
    <dgm:cxn modelId="{21A31388-409F-4F36-9271-FD6FEEC7E4C8}" srcId="{A2ECEF56-75CC-40F6-9A0C-794642C7311D}" destId="{59BFA06A-556B-4B22-BBF4-D6DB1D5C2D7C}" srcOrd="2" destOrd="0" parTransId="{6B7E77AF-6FE2-4B0C-A691-97E19B1BAB7A}" sibTransId="{CCFAC749-B8A0-4A4B-BFF6-BFDABCBE95A1}"/>
    <dgm:cxn modelId="{F9E136DC-52E1-47C1-8C39-ACED94E4D641}" type="presOf" srcId="{A2ECEF56-75CC-40F6-9A0C-794642C7311D}" destId="{5F41EBF8-00FC-46BF-B76C-95D6B827A800}" srcOrd="0" destOrd="0" presId="urn:microsoft.com/office/officeart/2005/8/layout/chevron1"/>
    <dgm:cxn modelId="{C2AB2954-78E8-43B7-9405-0333B0C431A9}" type="presParOf" srcId="{5F41EBF8-00FC-46BF-B76C-95D6B827A800}" destId="{D21058B3-2CD5-4C09-8B8C-16634754C69F}" srcOrd="0" destOrd="0" presId="urn:microsoft.com/office/officeart/2005/8/layout/chevron1"/>
    <dgm:cxn modelId="{E8B0F38E-2247-49D9-8498-890C87ADC44E}" type="presParOf" srcId="{5F41EBF8-00FC-46BF-B76C-95D6B827A800}" destId="{D9B392AE-CA7F-43CF-8913-4F5C845DF728}" srcOrd="1" destOrd="0" presId="urn:microsoft.com/office/officeart/2005/8/layout/chevron1"/>
    <dgm:cxn modelId="{D6BB061A-E0AC-423C-B57D-154CED45A9F9}" type="presParOf" srcId="{5F41EBF8-00FC-46BF-B76C-95D6B827A800}" destId="{B73D9641-2A00-493F-B5D4-A5150FE229E2}" srcOrd="2" destOrd="0" presId="urn:microsoft.com/office/officeart/2005/8/layout/chevron1"/>
    <dgm:cxn modelId="{875433DF-6552-4BFB-93D2-24139C1337FC}" type="presParOf" srcId="{5F41EBF8-00FC-46BF-B76C-95D6B827A800}" destId="{7952F6CF-DF4F-4AEB-B003-4FADBFC98869}" srcOrd="3" destOrd="0" presId="urn:microsoft.com/office/officeart/2005/8/layout/chevron1"/>
    <dgm:cxn modelId="{19CE952D-8C0C-45B6-863C-CBC637277E38}" type="presParOf" srcId="{5F41EBF8-00FC-46BF-B76C-95D6B827A800}" destId="{0B70EAFD-98A3-4ED3-8C0F-F68202A1C6D8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2ECEF56-75CC-40F6-9A0C-794642C7311D}" type="doc">
      <dgm:prSet loTypeId="urn:microsoft.com/office/officeart/2005/8/layout/chevron1" loCatId="process" qsTypeId="urn:microsoft.com/office/officeart/2005/8/quickstyle/simple1" qsCatId="simple" csTypeId="urn:microsoft.com/office/officeart/2005/8/colors/colorful2" csCatId="colorful" phldr="1"/>
      <dgm:spPr/>
    </dgm:pt>
    <dgm:pt modelId="{D2731080-4D0C-4153-8ED6-D5372AFCE02F}">
      <dgm:prSet phldrT="[Text]"/>
      <dgm:spPr>
        <a:solidFill>
          <a:schemeClr val="tx2">
            <a:lumMod val="25000"/>
            <a:lumOff val="75000"/>
          </a:schemeClr>
        </a:solidFill>
      </dgm:spPr>
      <dgm:t>
        <a:bodyPr/>
        <a:lstStyle/>
        <a:p>
          <a:r>
            <a:rPr lang="en-US" dirty="0"/>
            <a:t>Domain Analysis</a:t>
          </a:r>
        </a:p>
      </dgm:t>
    </dgm:pt>
    <dgm:pt modelId="{CE47D220-BB8B-432F-B9EE-9A2E7E56A7A5}" type="parTrans" cxnId="{0A10F341-56B8-4F19-BFA9-FCB45368086B}">
      <dgm:prSet/>
      <dgm:spPr/>
      <dgm:t>
        <a:bodyPr/>
        <a:lstStyle/>
        <a:p>
          <a:endParaRPr lang="en-US"/>
        </a:p>
      </dgm:t>
    </dgm:pt>
    <dgm:pt modelId="{FD418730-2929-47D8-899A-6419DBA9D0B3}" type="sibTrans" cxnId="{0A10F341-56B8-4F19-BFA9-FCB45368086B}">
      <dgm:prSet/>
      <dgm:spPr/>
      <dgm:t>
        <a:bodyPr/>
        <a:lstStyle/>
        <a:p>
          <a:endParaRPr lang="en-US"/>
        </a:p>
      </dgm:t>
    </dgm:pt>
    <dgm:pt modelId="{C4D18551-1224-43CA-BDC8-BD0060089BA8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/>
            <a:t>Mutagenesis</a:t>
          </a:r>
        </a:p>
      </dgm:t>
    </dgm:pt>
    <dgm:pt modelId="{A284CD2B-7E1C-499C-99C6-CCF3904AABB2}" type="parTrans" cxnId="{FF02FE09-1F6D-49ED-A8F7-9CDAB9D7919E}">
      <dgm:prSet/>
      <dgm:spPr/>
      <dgm:t>
        <a:bodyPr/>
        <a:lstStyle/>
        <a:p>
          <a:endParaRPr lang="en-US"/>
        </a:p>
      </dgm:t>
    </dgm:pt>
    <dgm:pt modelId="{1614DF83-96AE-4758-95C8-AED103D68E21}" type="sibTrans" cxnId="{FF02FE09-1F6D-49ED-A8F7-9CDAB9D7919E}">
      <dgm:prSet/>
      <dgm:spPr/>
      <dgm:t>
        <a:bodyPr/>
        <a:lstStyle/>
        <a:p>
          <a:endParaRPr lang="en-US"/>
        </a:p>
      </dgm:t>
    </dgm:pt>
    <dgm:pt modelId="{59BFA06A-556B-4B22-BBF4-D6DB1D5C2D7C}">
      <dgm:prSet phldrT="[Text]"/>
      <dgm:spPr>
        <a:solidFill>
          <a:schemeClr val="tx2">
            <a:lumMod val="25000"/>
            <a:lumOff val="75000"/>
          </a:schemeClr>
        </a:solidFill>
      </dgm:spPr>
      <dgm:t>
        <a:bodyPr/>
        <a:lstStyle/>
        <a:p>
          <a:r>
            <a:rPr lang="en-US" dirty="0"/>
            <a:t>Biochemical</a:t>
          </a:r>
          <a:r>
            <a:rPr lang="en-US" baseline="0" dirty="0"/>
            <a:t> Assays</a:t>
          </a:r>
          <a:endParaRPr lang="en-US" dirty="0"/>
        </a:p>
      </dgm:t>
    </dgm:pt>
    <dgm:pt modelId="{6B7E77AF-6FE2-4B0C-A691-97E19B1BAB7A}" type="parTrans" cxnId="{21A31388-409F-4F36-9271-FD6FEEC7E4C8}">
      <dgm:prSet/>
      <dgm:spPr/>
      <dgm:t>
        <a:bodyPr/>
        <a:lstStyle/>
        <a:p>
          <a:endParaRPr lang="en-US"/>
        </a:p>
      </dgm:t>
    </dgm:pt>
    <dgm:pt modelId="{CCFAC749-B8A0-4A4B-BFF6-BFDABCBE95A1}" type="sibTrans" cxnId="{21A31388-409F-4F36-9271-FD6FEEC7E4C8}">
      <dgm:prSet/>
      <dgm:spPr/>
      <dgm:t>
        <a:bodyPr/>
        <a:lstStyle/>
        <a:p>
          <a:endParaRPr lang="en-US"/>
        </a:p>
      </dgm:t>
    </dgm:pt>
    <dgm:pt modelId="{5F41EBF8-00FC-46BF-B76C-95D6B827A800}" type="pres">
      <dgm:prSet presAssocID="{A2ECEF56-75CC-40F6-9A0C-794642C7311D}" presName="Name0" presStyleCnt="0">
        <dgm:presLayoutVars>
          <dgm:dir/>
          <dgm:animLvl val="lvl"/>
          <dgm:resizeHandles val="exact"/>
        </dgm:presLayoutVars>
      </dgm:prSet>
      <dgm:spPr/>
    </dgm:pt>
    <dgm:pt modelId="{D21058B3-2CD5-4C09-8B8C-16634754C69F}" type="pres">
      <dgm:prSet presAssocID="{D2731080-4D0C-4153-8ED6-D5372AFCE02F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D9B392AE-CA7F-43CF-8913-4F5C845DF728}" type="pres">
      <dgm:prSet presAssocID="{FD418730-2929-47D8-899A-6419DBA9D0B3}" presName="parTxOnlySpace" presStyleCnt="0"/>
      <dgm:spPr/>
    </dgm:pt>
    <dgm:pt modelId="{B73D9641-2A00-493F-B5D4-A5150FE229E2}" type="pres">
      <dgm:prSet presAssocID="{C4D18551-1224-43CA-BDC8-BD0060089BA8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7952F6CF-DF4F-4AEB-B003-4FADBFC98869}" type="pres">
      <dgm:prSet presAssocID="{1614DF83-96AE-4758-95C8-AED103D68E21}" presName="parTxOnlySpace" presStyleCnt="0"/>
      <dgm:spPr/>
    </dgm:pt>
    <dgm:pt modelId="{0B70EAFD-98A3-4ED3-8C0F-F68202A1C6D8}" type="pres">
      <dgm:prSet presAssocID="{59BFA06A-556B-4B22-BBF4-D6DB1D5C2D7C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FF02FE09-1F6D-49ED-A8F7-9CDAB9D7919E}" srcId="{A2ECEF56-75CC-40F6-9A0C-794642C7311D}" destId="{C4D18551-1224-43CA-BDC8-BD0060089BA8}" srcOrd="1" destOrd="0" parTransId="{A284CD2B-7E1C-499C-99C6-CCF3904AABB2}" sibTransId="{1614DF83-96AE-4758-95C8-AED103D68E21}"/>
    <dgm:cxn modelId="{F278B712-ADD0-4F6C-A76B-C75506B53CEC}" type="presOf" srcId="{59BFA06A-556B-4B22-BBF4-D6DB1D5C2D7C}" destId="{0B70EAFD-98A3-4ED3-8C0F-F68202A1C6D8}" srcOrd="0" destOrd="0" presId="urn:microsoft.com/office/officeart/2005/8/layout/chevron1"/>
    <dgm:cxn modelId="{BD7AD41B-C661-4D64-B4EC-EE26D272C7B2}" type="presOf" srcId="{C4D18551-1224-43CA-BDC8-BD0060089BA8}" destId="{B73D9641-2A00-493F-B5D4-A5150FE229E2}" srcOrd="0" destOrd="0" presId="urn:microsoft.com/office/officeart/2005/8/layout/chevron1"/>
    <dgm:cxn modelId="{0A10F341-56B8-4F19-BFA9-FCB45368086B}" srcId="{A2ECEF56-75CC-40F6-9A0C-794642C7311D}" destId="{D2731080-4D0C-4153-8ED6-D5372AFCE02F}" srcOrd="0" destOrd="0" parTransId="{CE47D220-BB8B-432F-B9EE-9A2E7E56A7A5}" sibTransId="{FD418730-2929-47D8-899A-6419DBA9D0B3}"/>
    <dgm:cxn modelId="{CB36577F-1DD1-4A32-96C9-49C2F570B0DF}" type="presOf" srcId="{D2731080-4D0C-4153-8ED6-D5372AFCE02F}" destId="{D21058B3-2CD5-4C09-8B8C-16634754C69F}" srcOrd="0" destOrd="0" presId="urn:microsoft.com/office/officeart/2005/8/layout/chevron1"/>
    <dgm:cxn modelId="{21A31388-409F-4F36-9271-FD6FEEC7E4C8}" srcId="{A2ECEF56-75CC-40F6-9A0C-794642C7311D}" destId="{59BFA06A-556B-4B22-BBF4-D6DB1D5C2D7C}" srcOrd="2" destOrd="0" parTransId="{6B7E77AF-6FE2-4B0C-A691-97E19B1BAB7A}" sibTransId="{CCFAC749-B8A0-4A4B-BFF6-BFDABCBE95A1}"/>
    <dgm:cxn modelId="{F9E136DC-52E1-47C1-8C39-ACED94E4D641}" type="presOf" srcId="{A2ECEF56-75CC-40F6-9A0C-794642C7311D}" destId="{5F41EBF8-00FC-46BF-B76C-95D6B827A800}" srcOrd="0" destOrd="0" presId="urn:microsoft.com/office/officeart/2005/8/layout/chevron1"/>
    <dgm:cxn modelId="{C2AB2954-78E8-43B7-9405-0333B0C431A9}" type="presParOf" srcId="{5F41EBF8-00FC-46BF-B76C-95D6B827A800}" destId="{D21058B3-2CD5-4C09-8B8C-16634754C69F}" srcOrd="0" destOrd="0" presId="urn:microsoft.com/office/officeart/2005/8/layout/chevron1"/>
    <dgm:cxn modelId="{E8B0F38E-2247-49D9-8498-890C87ADC44E}" type="presParOf" srcId="{5F41EBF8-00FC-46BF-B76C-95D6B827A800}" destId="{D9B392AE-CA7F-43CF-8913-4F5C845DF728}" srcOrd="1" destOrd="0" presId="urn:microsoft.com/office/officeart/2005/8/layout/chevron1"/>
    <dgm:cxn modelId="{D6BB061A-E0AC-423C-B57D-154CED45A9F9}" type="presParOf" srcId="{5F41EBF8-00FC-46BF-B76C-95D6B827A800}" destId="{B73D9641-2A00-493F-B5D4-A5150FE229E2}" srcOrd="2" destOrd="0" presId="urn:microsoft.com/office/officeart/2005/8/layout/chevron1"/>
    <dgm:cxn modelId="{875433DF-6552-4BFB-93D2-24139C1337FC}" type="presParOf" srcId="{5F41EBF8-00FC-46BF-B76C-95D6B827A800}" destId="{7952F6CF-DF4F-4AEB-B003-4FADBFC98869}" srcOrd="3" destOrd="0" presId="urn:microsoft.com/office/officeart/2005/8/layout/chevron1"/>
    <dgm:cxn modelId="{19CE952D-8C0C-45B6-863C-CBC637277E38}" type="presParOf" srcId="{5F41EBF8-00FC-46BF-B76C-95D6B827A800}" destId="{0B70EAFD-98A3-4ED3-8C0F-F68202A1C6D8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2ECEF56-75CC-40F6-9A0C-794642C7311D}" type="doc">
      <dgm:prSet loTypeId="urn:microsoft.com/office/officeart/2005/8/layout/chevron1" loCatId="process" qsTypeId="urn:microsoft.com/office/officeart/2005/8/quickstyle/simple1" qsCatId="simple" csTypeId="urn:microsoft.com/office/officeart/2005/8/colors/colorful2" csCatId="colorful" phldr="1"/>
      <dgm:spPr/>
    </dgm:pt>
    <dgm:pt modelId="{D2731080-4D0C-4153-8ED6-D5372AFCE02F}">
      <dgm:prSet phldrT="[Text]"/>
      <dgm:spPr>
        <a:solidFill>
          <a:schemeClr val="tx2">
            <a:lumMod val="25000"/>
            <a:lumOff val="75000"/>
          </a:schemeClr>
        </a:solidFill>
      </dgm:spPr>
      <dgm:t>
        <a:bodyPr/>
        <a:lstStyle/>
        <a:p>
          <a:r>
            <a:rPr lang="en-US" dirty="0"/>
            <a:t>Domain Analysis</a:t>
          </a:r>
        </a:p>
      </dgm:t>
    </dgm:pt>
    <dgm:pt modelId="{CE47D220-BB8B-432F-B9EE-9A2E7E56A7A5}" type="parTrans" cxnId="{0A10F341-56B8-4F19-BFA9-FCB45368086B}">
      <dgm:prSet/>
      <dgm:spPr/>
      <dgm:t>
        <a:bodyPr/>
        <a:lstStyle/>
        <a:p>
          <a:endParaRPr lang="en-US"/>
        </a:p>
      </dgm:t>
    </dgm:pt>
    <dgm:pt modelId="{FD418730-2929-47D8-899A-6419DBA9D0B3}" type="sibTrans" cxnId="{0A10F341-56B8-4F19-BFA9-FCB45368086B}">
      <dgm:prSet/>
      <dgm:spPr/>
      <dgm:t>
        <a:bodyPr/>
        <a:lstStyle/>
        <a:p>
          <a:endParaRPr lang="en-US"/>
        </a:p>
      </dgm:t>
    </dgm:pt>
    <dgm:pt modelId="{C4D18551-1224-43CA-BDC8-BD0060089BA8}">
      <dgm:prSet phldrT="[Text]"/>
      <dgm:spPr>
        <a:solidFill>
          <a:schemeClr val="tx2">
            <a:lumMod val="25000"/>
            <a:lumOff val="75000"/>
          </a:schemeClr>
        </a:solidFill>
      </dgm:spPr>
      <dgm:t>
        <a:bodyPr/>
        <a:lstStyle/>
        <a:p>
          <a:r>
            <a:rPr lang="en-US" dirty="0"/>
            <a:t>Mutagenesis</a:t>
          </a:r>
        </a:p>
      </dgm:t>
    </dgm:pt>
    <dgm:pt modelId="{A284CD2B-7E1C-499C-99C6-CCF3904AABB2}" type="parTrans" cxnId="{FF02FE09-1F6D-49ED-A8F7-9CDAB9D7919E}">
      <dgm:prSet/>
      <dgm:spPr/>
      <dgm:t>
        <a:bodyPr/>
        <a:lstStyle/>
        <a:p>
          <a:endParaRPr lang="en-US"/>
        </a:p>
      </dgm:t>
    </dgm:pt>
    <dgm:pt modelId="{1614DF83-96AE-4758-95C8-AED103D68E21}" type="sibTrans" cxnId="{FF02FE09-1F6D-49ED-A8F7-9CDAB9D7919E}">
      <dgm:prSet/>
      <dgm:spPr/>
      <dgm:t>
        <a:bodyPr/>
        <a:lstStyle/>
        <a:p>
          <a:endParaRPr lang="en-US"/>
        </a:p>
      </dgm:t>
    </dgm:pt>
    <dgm:pt modelId="{59BFA06A-556B-4B22-BBF4-D6DB1D5C2D7C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/>
            <a:t>Biochemical</a:t>
          </a:r>
          <a:r>
            <a:rPr lang="en-US" baseline="0" dirty="0"/>
            <a:t> Assays</a:t>
          </a:r>
          <a:endParaRPr lang="en-US" dirty="0"/>
        </a:p>
      </dgm:t>
    </dgm:pt>
    <dgm:pt modelId="{6B7E77AF-6FE2-4B0C-A691-97E19B1BAB7A}" type="parTrans" cxnId="{21A31388-409F-4F36-9271-FD6FEEC7E4C8}">
      <dgm:prSet/>
      <dgm:spPr/>
      <dgm:t>
        <a:bodyPr/>
        <a:lstStyle/>
        <a:p>
          <a:endParaRPr lang="en-US"/>
        </a:p>
      </dgm:t>
    </dgm:pt>
    <dgm:pt modelId="{CCFAC749-B8A0-4A4B-BFF6-BFDABCBE95A1}" type="sibTrans" cxnId="{21A31388-409F-4F36-9271-FD6FEEC7E4C8}">
      <dgm:prSet/>
      <dgm:spPr/>
      <dgm:t>
        <a:bodyPr/>
        <a:lstStyle/>
        <a:p>
          <a:endParaRPr lang="en-US"/>
        </a:p>
      </dgm:t>
    </dgm:pt>
    <dgm:pt modelId="{5F41EBF8-00FC-46BF-B76C-95D6B827A800}" type="pres">
      <dgm:prSet presAssocID="{A2ECEF56-75CC-40F6-9A0C-794642C7311D}" presName="Name0" presStyleCnt="0">
        <dgm:presLayoutVars>
          <dgm:dir/>
          <dgm:animLvl val="lvl"/>
          <dgm:resizeHandles val="exact"/>
        </dgm:presLayoutVars>
      </dgm:prSet>
      <dgm:spPr/>
    </dgm:pt>
    <dgm:pt modelId="{D21058B3-2CD5-4C09-8B8C-16634754C69F}" type="pres">
      <dgm:prSet presAssocID="{D2731080-4D0C-4153-8ED6-D5372AFCE02F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D9B392AE-CA7F-43CF-8913-4F5C845DF728}" type="pres">
      <dgm:prSet presAssocID="{FD418730-2929-47D8-899A-6419DBA9D0B3}" presName="parTxOnlySpace" presStyleCnt="0"/>
      <dgm:spPr/>
    </dgm:pt>
    <dgm:pt modelId="{B73D9641-2A00-493F-B5D4-A5150FE229E2}" type="pres">
      <dgm:prSet presAssocID="{C4D18551-1224-43CA-BDC8-BD0060089BA8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7952F6CF-DF4F-4AEB-B003-4FADBFC98869}" type="pres">
      <dgm:prSet presAssocID="{1614DF83-96AE-4758-95C8-AED103D68E21}" presName="parTxOnlySpace" presStyleCnt="0"/>
      <dgm:spPr/>
    </dgm:pt>
    <dgm:pt modelId="{0B70EAFD-98A3-4ED3-8C0F-F68202A1C6D8}" type="pres">
      <dgm:prSet presAssocID="{59BFA06A-556B-4B22-BBF4-D6DB1D5C2D7C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FF02FE09-1F6D-49ED-A8F7-9CDAB9D7919E}" srcId="{A2ECEF56-75CC-40F6-9A0C-794642C7311D}" destId="{C4D18551-1224-43CA-BDC8-BD0060089BA8}" srcOrd="1" destOrd="0" parTransId="{A284CD2B-7E1C-499C-99C6-CCF3904AABB2}" sibTransId="{1614DF83-96AE-4758-95C8-AED103D68E21}"/>
    <dgm:cxn modelId="{F278B712-ADD0-4F6C-A76B-C75506B53CEC}" type="presOf" srcId="{59BFA06A-556B-4B22-BBF4-D6DB1D5C2D7C}" destId="{0B70EAFD-98A3-4ED3-8C0F-F68202A1C6D8}" srcOrd="0" destOrd="0" presId="urn:microsoft.com/office/officeart/2005/8/layout/chevron1"/>
    <dgm:cxn modelId="{BD7AD41B-C661-4D64-B4EC-EE26D272C7B2}" type="presOf" srcId="{C4D18551-1224-43CA-BDC8-BD0060089BA8}" destId="{B73D9641-2A00-493F-B5D4-A5150FE229E2}" srcOrd="0" destOrd="0" presId="urn:microsoft.com/office/officeart/2005/8/layout/chevron1"/>
    <dgm:cxn modelId="{0A10F341-56B8-4F19-BFA9-FCB45368086B}" srcId="{A2ECEF56-75CC-40F6-9A0C-794642C7311D}" destId="{D2731080-4D0C-4153-8ED6-D5372AFCE02F}" srcOrd="0" destOrd="0" parTransId="{CE47D220-BB8B-432F-B9EE-9A2E7E56A7A5}" sibTransId="{FD418730-2929-47D8-899A-6419DBA9D0B3}"/>
    <dgm:cxn modelId="{CB36577F-1DD1-4A32-96C9-49C2F570B0DF}" type="presOf" srcId="{D2731080-4D0C-4153-8ED6-D5372AFCE02F}" destId="{D21058B3-2CD5-4C09-8B8C-16634754C69F}" srcOrd="0" destOrd="0" presId="urn:microsoft.com/office/officeart/2005/8/layout/chevron1"/>
    <dgm:cxn modelId="{21A31388-409F-4F36-9271-FD6FEEC7E4C8}" srcId="{A2ECEF56-75CC-40F6-9A0C-794642C7311D}" destId="{59BFA06A-556B-4B22-BBF4-D6DB1D5C2D7C}" srcOrd="2" destOrd="0" parTransId="{6B7E77AF-6FE2-4B0C-A691-97E19B1BAB7A}" sibTransId="{CCFAC749-B8A0-4A4B-BFF6-BFDABCBE95A1}"/>
    <dgm:cxn modelId="{F9E136DC-52E1-47C1-8C39-ACED94E4D641}" type="presOf" srcId="{A2ECEF56-75CC-40F6-9A0C-794642C7311D}" destId="{5F41EBF8-00FC-46BF-B76C-95D6B827A800}" srcOrd="0" destOrd="0" presId="urn:microsoft.com/office/officeart/2005/8/layout/chevron1"/>
    <dgm:cxn modelId="{C2AB2954-78E8-43B7-9405-0333B0C431A9}" type="presParOf" srcId="{5F41EBF8-00FC-46BF-B76C-95D6B827A800}" destId="{D21058B3-2CD5-4C09-8B8C-16634754C69F}" srcOrd="0" destOrd="0" presId="urn:microsoft.com/office/officeart/2005/8/layout/chevron1"/>
    <dgm:cxn modelId="{E8B0F38E-2247-49D9-8498-890C87ADC44E}" type="presParOf" srcId="{5F41EBF8-00FC-46BF-B76C-95D6B827A800}" destId="{D9B392AE-CA7F-43CF-8913-4F5C845DF728}" srcOrd="1" destOrd="0" presId="urn:microsoft.com/office/officeart/2005/8/layout/chevron1"/>
    <dgm:cxn modelId="{D6BB061A-E0AC-423C-B57D-154CED45A9F9}" type="presParOf" srcId="{5F41EBF8-00FC-46BF-B76C-95D6B827A800}" destId="{B73D9641-2A00-493F-B5D4-A5150FE229E2}" srcOrd="2" destOrd="0" presId="urn:microsoft.com/office/officeart/2005/8/layout/chevron1"/>
    <dgm:cxn modelId="{875433DF-6552-4BFB-93D2-24139C1337FC}" type="presParOf" srcId="{5F41EBF8-00FC-46BF-B76C-95D6B827A800}" destId="{7952F6CF-DF4F-4AEB-B003-4FADBFC98869}" srcOrd="3" destOrd="0" presId="urn:microsoft.com/office/officeart/2005/8/layout/chevron1"/>
    <dgm:cxn modelId="{19CE952D-8C0C-45B6-863C-CBC637277E38}" type="presParOf" srcId="{5F41EBF8-00FC-46BF-B76C-95D6B827A800}" destId="{0B70EAFD-98A3-4ED3-8C0F-F68202A1C6D8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2ECEF56-75CC-40F6-9A0C-794642C7311D}" type="doc">
      <dgm:prSet loTypeId="urn:microsoft.com/office/officeart/2005/8/layout/chevron1" loCatId="process" qsTypeId="urn:microsoft.com/office/officeart/2005/8/quickstyle/simple1" qsCatId="simple" csTypeId="urn:microsoft.com/office/officeart/2005/8/colors/colorful2" csCatId="colorful" phldr="1"/>
      <dgm:spPr/>
    </dgm:pt>
    <dgm:pt modelId="{D2731080-4D0C-4153-8ED6-D5372AFCE02F}">
      <dgm:prSet phldrT="[Text]"/>
      <dgm:spPr>
        <a:solidFill>
          <a:schemeClr val="accent5"/>
        </a:solidFill>
      </dgm:spPr>
      <dgm:t>
        <a:bodyPr/>
        <a:lstStyle/>
        <a:p>
          <a:r>
            <a:rPr lang="en-US" dirty="0"/>
            <a:t>LIPC Mutant Rats</a:t>
          </a:r>
        </a:p>
      </dgm:t>
    </dgm:pt>
    <dgm:pt modelId="{CE47D220-BB8B-432F-B9EE-9A2E7E56A7A5}" type="parTrans" cxnId="{0A10F341-56B8-4F19-BFA9-FCB45368086B}">
      <dgm:prSet/>
      <dgm:spPr/>
      <dgm:t>
        <a:bodyPr/>
        <a:lstStyle/>
        <a:p>
          <a:endParaRPr lang="en-US"/>
        </a:p>
      </dgm:t>
    </dgm:pt>
    <dgm:pt modelId="{FD418730-2929-47D8-899A-6419DBA9D0B3}" type="sibTrans" cxnId="{0A10F341-56B8-4F19-BFA9-FCB45368086B}">
      <dgm:prSet/>
      <dgm:spPr/>
      <dgm:t>
        <a:bodyPr/>
        <a:lstStyle/>
        <a:p>
          <a:endParaRPr lang="en-US"/>
        </a:p>
      </dgm:t>
    </dgm:pt>
    <dgm:pt modelId="{C4D18551-1224-43CA-BDC8-BD0060089BA8}">
      <dgm:prSet phldrT="[Text]"/>
      <dgm:spPr>
        <a:solidFill>
          <a:schemeClr val="tx2">
            <a:lumMod val="25000"/>
            <a:lumOff val="75000"/>
          </a:schemeClr>
        </a:solidFill>
      </dgm:spPr>
      <dgm:t>
        <a:bodyPr/>
        <a:lstStyle/>
        <a:p>
          <a:r>
            <a:rPr lang="en-US" dirty="0"/>
            <a:t>RNA-seq</a:t>
          </a:r>
        </a:p>
      </dgm:t>
    </dgm:pt>
    <dgm:pt modelId="{A284CD2B-7E1C-499C-99C6-CCF3904AABB2}" type="parTrans" cxnId="{FF02FE09-1F6D-49ED-A8F7-9CDAB9D7919E}">
      <dgm:prSet/>
      <dgm:spPr/>
      <dgm:t>
        <a:bodyPr/>
        <a:lstStyle/>
        <a:p>
          <a:endParaRPr lang="en-US"/>
        </a:p>
      </dgm:t>
    </dgm:pt>
    <dgm:pt modelId="{1614DF83-96AE-4758-95C8-AED103D68E21}" type="sibTrans" cxnId="{FF02FE09-1F6D-49ED-A8F7-9CDAB9D7919E}">
      <dgm:prSet/>
      <dgm:spPr/>
      <dgm:t>
        <a:bodyPr/>
        <a:lstStyle/>
        <a:p>
          <a:endParaRPr lang="en-US"/>
        </a:p>
      </dgm:t>
    </dgm:pt>
    <dgm:pt modelId="{38AB4E5E-94AA-4836-B043-9F3A675EAD15}">
      <dgm:prSet phldrT="[Text]"/>
      <dgm:spPr>
        <a:solidFill>
          <a:schemeClr val="tx2">
            <a:lumMod val="25000"/>
            <a:lumOff val="75000"/>
          </a:schemeClr>
        </a:solidFill>
      </dgm:spPr>
      <dgm:t>
        <a:bodyPr/>
        <a:lstStyle/>
        <a:p>
          <a:r>
            <a:rPr lang="en-US" dirty="0"/>
            <a:t>GO</a:t>
          </a:r>
          <a:r>
            <a:rPr lang="en-US" baseline="0" dirty="0"/>
            <a:t> Analysis</a:t>
          </a:r>
          <a:endParaRPr lang="en-US" dirty="0"/>
        </a:p>
      </dgm:t>
    </dgm:pt>
    <dgm:pt modelId="{0A353695-FB14-4C76-AACD-0227AB18B69B}" type="parTrans" cxnId="{614FC369-8E37-418D-9529-4CAE59B783E0}">
      <dgm:prSet/>
      <dgm:spPr/>
      <dgm:t>
        <a:bodyPr/>
        <a:lstStyle/>
        <a:p>
          <a:endParaRPr lang="en-US"/>
        </a:p>
      </dgm:t>
    </dgm:pt>
    <dgm:pt modelId="{2581FD1B-488E-4C6D-B041-7B7F585865BC}" type="sibTrans" cxnId="{614FC369-8E37-418D-9529-4CAE59B783E0}">
      <dgm:prSet/>
      <dgm:spPr/>
      <dgm:t>
        <a:bodyPr/>
        <a:lstStyle/>
        <a:p>
          <a:endParaRPr lang="en-US"/>
        </a:p>
      </dgm:t>
    </dgm:pt>
    <dgm:pt modelId="{5F41EBF8-00FC-46BF-B76C-95D6B827A800}" type="pres">
      <dgm:prSet presAssocID="{A2ECEF56-75CC-40F6-9A0C-794642C7311D}" presName="Name0" presStyleCnt="0">
        <dgm:presLayoutVars>
          <dgm:dir/>
          <dgm:animLvl val="lvl"/>
          <dgm:resizeHandles val="exact"/>
        </dgm:presLayoutVars>
      </dgm:prSet>
      <dgm:spPr/>
    </dgm:pt>
    <dgm:pt modelId="{D21058B3-2CD5-4C09-8B8C-16634754C69F}" type="pres">
      <dgm:prSet presAssocID="{D2731080-4D0C-4153-8ED6-D5372AFCE02F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D9B392AE-CA7F-43CF-8913-4F5C845DF728}" type="pres">
      <dgm:prSet presAssocID="{FD418730-2929-47D8-899A-6419DBA9D0B3}" presName="parTxOnlySpace" presStyleCnt="0"/>
      <dgm:spPr/>
    </dgm:pt>
    <dgm:pt modelId="{B73D9641-2A00-493F-B5D4-A5150FE229E2}" type="pres">
      <dgm:prSet presAssocID="{C4D18551-1224-43CA-BDC8-BD0060089BA8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7952F6CF-DF4F-4AEB-B003-4FADBFC98869}" type="pres">
      <dgm:prSet presAssocID="{1614DF83-96AE-4758-95C8-AED103D68E21}" presName="parTxOnlySpace" presStyleCnt="0"/>
      <dgm:spPr/>
    </dgm:pt>
    <dgm:pt modelId="{0175EB57-FB0C-453F-A6C5-97579F4D21C1}" type="pres">
      <dgm:prSet presAssocID="{38AB4E5E-94AA-4836-B043-9F3A675EAD15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FF02FE09-1F6D-49ED-A8F7-9CDAB9D7919E}" srcId="{A2ECEF56-75CC-40F6-9A0C-794642C7311D}" destId="{C4D18551-1224-43CA-BDC8-BD0060089BA8}" srcOrd="1" destOrd="0" parTransId="{A284CD2B-7E1C-499C-99C6-CCF3904AABB2}" sibTransId="{1614DF83-96AE-4758-95C8-AED103D68E21}"/>
    <dgm:cxn modelId="{CBDA0B5B-3CD9-4FA9-A7E9-896E8B835A8C}" type="presOf" srcId="{D2731080-4D0C-4153-8ED6-D5372AFCE02F}" destId="{D21058B3-2CD5-4C09-8B8C-16634754C69F}" srcOrd="0" destOrd="0" presId="urn:microsoft.com/office/officeart/2005/8/layout/chevron1"/>
    <dgm:cxn modelId="{0A10F341-56B8-4F19-BFA9-FCB45368086B}" srcId="{A2ECEF56-75CC-40F6-9A0C-794642C7311D}" destId="{D2731080-4D0C-4153-8ED6-D5372AFCE02F}" srcOrd="0" destOrd="0" parTransId="{CE47D220-BB8B-432F-B9EE-9A2E7E56A7A5}" sibTransId="{FD418730-2929-47D8-899A-6419DBA9D0B3}"/>
    <dgm:cxn modelId="{6EA17C62-B700-490E-BEA7-1A9BFCF879ED}" type="presOf" srcId="{A2ECEF56-75CC-40F6-9A0C-794642C7311D}" destId="{5F41EBF8-00FC-46BF-B76C-95D6B827A800}" srcOrd="0" destOrd="0" presId="urn:microsoft.com/office/officeart/2005/8/layout/chevron1"/>
    <dgm:cxn modelId="{614FC369-8E37-418D-9529-4CAE59B783E0}" srcId="{A2ECEF56-75CC-40F6-9A0C-794642C7311D}" destId="{38AB4E5E-94AA-4836-B043-9F3A675EAD15}" srcOrd="2" destOrd="0" parTransId="{0A353695-FB14-4C76-AACD-0227AB18B69B}" sibTransId="{2581FD1B-488E-4C6D-B041-7B7F585865BC}"/>
    <dgm:cxn modelId="{2CD7E67F-0302-4D08-BFCE-1D96DD26BF4E}" type="presOf" srcId="{C4D18551-1224-43CA-BDC8-BD0060089BA8}" destId="{B73D9641-2A00-493F-B5D4-A5150FE229E2}" srcOrd="0" destOrd="0" presId="urn:microsoft.com/office/officeart/2005/8/layout/chevron1"/>
    <dgm:cxn modelId="{02EF0898-003F-4715-82DE-359E65621CE7}" type="presOf" srcId="{38AB4E5E-94AA-4836-B043-9F3A675EAD15}" destId="{0175EB57-FB0C-453F-A6C5-97579F4D21C1}" srcOrd="0" destOrd="0" presId="urn:microsoft.com/office/officeart/2005/8/layout/chevron1"/>
    <dgm:cxn modelId="{46D87651-CF91-4EFE-8349-79744CA6CAA8}" type="presParOf" srcId="{5F41EBF8-00FC-46BF-B76C-95D6B827A800}" destId="{D21058B3-2CD5-4C09-8B8C-16634754C69F}" srcOrd="0" destOrd="0" presId="urn:microsoft.com/office/officeart/2005/8/layout/chevron1"/>
    <dgm:cxn modelId="{4D20A31F-291E-4321-8BD9-3FF6BBF2C7E8}" type="presParOf" srcId="{5F41EBF8-00FC-46BF-B76C-95D6B827A800}" destId="{D9B392AE-CA7F-43CF-8913-4F5C845DF728}" srcOrd="1" destOrd="0" presId="urn:microsoft.com/office/officeart/2005/8/layout/chevron1"/>
    <dgm:cxn modelId="{77C699F0-0B3C-433B-8481-D877F79BD582}" type="presParOf" srcId="{5F41EBF8-00FC-46BF-B76C-95D6B827A800}" destId="{B73D9641-2A00-493F-B5D4-A5150FE229E2}" srcOrd="2" destOrd="0" presId="urn:microsoft.com/office/officeart/2005/8/layout/chevron1"/>
    <dgm:cxn modelId="{022CE5EC-E61A-49F2-806B-634623FAE364}" type="presParOf" srcId="{5F41EBF8-00FC-46BF-B76C-95D6B827A800}" destId="{7952F6CF-DF4F-4AEB-B003-4FADBFC98869}" srcOrd="3" destOrd="0" presId="urn:microsoft.com/office/officeart/2005/8/layout/chevron1"/>
    <dgm:cxn modelId="{350A4BDD-72D5-4E12-B36A-FCD0B6B8211B}" type="presParOf" srcId="{5F41EBF8-00FC-46BF-B76C-95D6B827A800}" destId="{0175EB57-FB0C-453F-A6C5-97579F4D21C1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2ECEF56-75CC-40F6-9A0C-794642C7311D}" type="doc">
      <dgm:prSet loTypeId="urn:microsoft.com/office/officeart/2005/8/layout/chevron1" loCatId="process" qsTypeId="urn:microsoft.com/office/officeart/2005/8/quickstyle/simple1" qsCatId="simple" csTypeId="urn:microsoft.com/office/officeart/2005/8/colors/colorful2" csCatId="colorful" phldr="1"/>
      <dgm:spPr/>
    </dgm:pt>
    <dgm:pt modelId="{D2731080-4D0C-4153-8ED6-D5372AFCE02F}">
      <dgm:prSet phldrT="[Text]"/>
      <dgm:spPr>
        <a:solidFill>
          <a:schemeClr val="accent5"/>
        </a:solidFill>
      </dgm:spPr>
      <dgm:t>
        <a:bodyPr/>
        <a:lstStyle/>
        <a:p>
          <a:r>
            <a:rPr lang="en-US" dirty="0"/>
            <a:t>LIPC Mutant Rats</a:t>
          </a:r>
        </a:p>
      </dgm:t>
    </dgm:pt>
    <dgm:pt modelId="{CE47D220-BB8B-432F-B9EE-9A2E7E56A7A5}" type="parTrans" cxnId="{0A10F341-56B8-4F19-BFA9-FCB45368086B}">
      <dgm:prSet/>
      <dgm:spPr/>
      <dgm:t>
        <a:bodyPr/>
        <a:lstStyle/>
        <a:p>
          <a:endParaRPr lang="en-US"/>
        </a:p>
      </dgm:t>
    </dgm:pt>
    <dgm:pt modelId="{FD418730-2929-47D8-899A-6419DBA9D0B3}" type="sibTrans" cxnId="{0A10F341-56B8-4F19-BFA9-FCB45368086B}">
      <dgm:prSet/>
      <dgm:spPr/>
      <dgm:t>
        <a:bodyPr/>
        <a:lstStyle/>
        <a:p>
          <a:endParaRPr lang="en-US"/>
        </a:p>
      </dgm:t>
    </dgm:pt>
    <dgm:pt modelId="{C4D18551-1224-43CA-BDC8-BD0060089BA8}">
      <dgm:prSet phldrT="[Text]"/>
      <dgm:spPr>
        <a:solidFill>
          <a:schemeClr val="tx2">
            <a:lumMod val="25000"/>
            <a:lumOff val="75000"/>
          </a:schemeClr>
        </a:solidFill>
      </dgm:spPr>
      <dgm:t>
        <a:bodyPr/>
        <a:lstStyle/>
        <a:p>
          <a:r>
            <a:rPr lang="en-US" dirty="0"/>
            <a:t>RNA-seq</a:t>
          </a:r>
        </a:p>
      </dgm:t>
    </dgm:pt>
    <dgm:pt modelId="{A284CD2B-7E1C-499C-99C6-CCF3904AABB2}" type="parTrans" cxnId="{FF02FE09-1F6D-49ED-A8F7-9CDAB9D7919E}">
      <dgm:prSet/>
      <dgm:spPr/>
      <dgm:t>
        <a:bodyPr/>
        <a:lstStyle/>
        <a:p>
          <a:endParaRPr lang="en-US"/>
        </a:p>
      </dgm:t>
    </dgm:pt>
    <dgm:pt modelId="{1614DF83-96AE-4758-95C8-AED103D68E21}" type="sibTrans" cxnId="{FF02FE09-1F6D-49ED-A8F7-9CDAB9D7919E}">
      <dgm:prSet/>
      <dgm:spPr/>
      <dgm:t>
        <a:bodyPr/>
        <a:lstStyle/>
        <a:p>
          <a:endParaRPr lang="en-US"/>
        </a:p>
      </dgm:t>
    </dgm:pt>
    <dgm:pt modelId="{38AB4E5E-94AA-4836-B043-9F3A675EAD15}">
      <dgm:prSet phldrT="[Text]"/>
      <dgm:spPr>
        <a:solidFill>
          <a:schemeClr val="tx2">
            <a:lumMod val="25000"/>
            <a:lumOff val="75000"/>
          </a:schemeClr>
        </a:solidFill>
      </dgm:spPr>
      <dgm:t>
        <a:bodyPr/>
        <a:lstStyle/>
        <a:p>
          <a:r>
            <a:rPr lang="en-US" dirty="0"/>
            <a:t>GO</a:t>
          </a:r>
          <a:r>
            <a:rPr lang="en-US" baseline="0" dirty="0"/>
            <a:t> Analysis</a:t>
          </a:r>
          <a:endParaRPr lang="en-US" dirty="0"/>
        </a:p>
      </dgm:t>
    </dgm:pt>
    <dgm:pt modelId="{0A353695-FB14-4C76-AACD-0227AB18B69B}" type="parTrans" cxnId="{614FC369-8E37-418D-9529-4CAE59B783E0}">
      <dgm:prSet/>
      <dgm:spPr/>
      <dgm:t>
        <a:bodyPr/>
        <a:lstStyle/>
        <a:p>
          <a:endParaRPr lang="en-US"/>
        </a:p>
      </dgm:t>
    </dgm:pt>
    <dgm:pt modelId="{2581FD1B-488E-4C6D-B041-7B7F585865BC}" type="sibTrans" cxnId="{614FC369-8E37-418D-9529-4CAE59B783E0}">
      <dgm:prSet/>
      <dgm:spPr/>
      <dgm:t>
        <a:bodyPr/>
        <a:lstStyle/>
        <a:p>
          <a:endParaRPr lang="en-US"/>
        </a:p>
      </dgm:t>
    </dgm:pt>
    <dgm:pt modelId="{5F41EBF8-00FC-46BF-B76C-95D6B827A800}" type="pres">
      <dgm:prSet presAssocID="{A2ECEF56-75CC-40F6-9A0C-794642C7311D}" presName="Name0" presStyleCnt="0">
        <dgm:presLayoutVars>
          <dgm:dir/>
          <dgm:animLvl val="lvl"/>
          <dgm:resizeHandles val="exact"/>
        </dgm:presLayoutVars>
      </dgm:prSet>
      <dgm:spPr/>
    </dgm:pt>
    <dgm:pt modelId="{D21058B3-2CD5-4C09-8B8C-16634754C69F}" type="pres">
      <dgm:prSet presAssocID="{D2731080-4D0C-4153-8ED6-D5372AFCE02F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D9B392AE-CA7F-43CF-8913-4F5C845DF728}" type="pres">
      <dgm:prSet presAssocID="{FD418730-2929-47D8-899A-6419DBA9D0B3}" presName="parTxOnlySpace" presStyleCnt="0"/>
      <dgm:spPr/>
    </dgm:pt>
    <dgm:pt modelId="{B73D9641-2A00-493F-B5D4-A5150FE229E2}" type="pres">
      <dgm:prSet presAssocID="{C4D18551-1224-43CA-BDC8-BD0060089BA8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7952F6CF-DF4F-4AEB-B003-4FADBFC98869}" type="pres">
      <dgm:prSet presAssocID="{1614DF83-96AE-4758-95C8-AED103D68E21}" presName="parTxOnlySpace" presStyleCnt="0"/>
      <dgm:spPr/>
    </dgm:pt>
    <dgm:pt modelId="{0175EB57-FB0C-453F-A6C5-97579F4D21C1}" type="pres">
      <dgm:prSet presAssocID="{38AB4E5E-94AA-4836-B043-9F3A675EAD15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FF02FE09-1F6D-49ED-A8F7-9CDAB9D7919E}" srcId="{A2ECEF56-75CC-40F6-9A0C-794642C7311D}" destId="{C4D18551-1224-43CA-BDC8-BD0060089BA8}" srcOrd="1" destOrd="0" parTransId="{A284CD2B-7E1C-499C-99C6-CCF3904AABB2}" sibTransId="{1614DF83-96AE-4758-95C8-AED103D68E21}"/>
    <dgm:cxn modelId="{CBDA0B5B-3CD9-4FA9-A7E9-896E8B835A8C}" type="presOf" srcId="{D2731080-4D0C-4153-8ED6-D5372AFCE02F}" destId="{D21058B3-2CD5-4C09-8B8C-16634754C69F}" srcOrd="0" destOrd="0" presId="urn:microsoft.com/office/officeart/2005/8/layout/chevron1"/>
    <dgm:cxn modelId="{0A10F341-56B8-4F19-BFA9-FCB45368086B}" srcId="{A2ECEF56-75CC-40F6-9A0C-794642C7311D}" destId="{D2731080-4D0C-4153-8ED6-D5372AFCE02F}" srcOrd="0" destOrd="0" parTransId="{CE47D220-BB8B-432F-B9EE-9A2E7E56A7A5}" sibTransId="{FD418730-2929-47D8-899A-6419DBA9D0B3}"/>
    <dgm:cxn modelId="{6EA17C62-B700-490E-BEA7-1A9BFCF879ED}" type="presOf" srcId="{A2ECEF56-75CC-40F6-9A0C-794642C7311D}" destId="{5F41EBF8-00FC-46BF-B76C-95D6B827A800}" srcOrd="0" destOrd="0" presId="urn:microsoft.com/office/officeart/2005/8/layout/chevron1"/>
    <dgm:cxn modelId="{614FC369-8E37-418D-9529-4CAE59B783E0}" srcId="{A2ECEF56-75CC-40F6-9A0C-794642C7311D}" destId="{38AB4E5E-94AA-4836-B043-9F3A675EAD15}" srcOrd="2" destOrd="0" parTransId="{0A353695-FB14-4C76-AACD-0227AB18B69B}" sibTransId="{2581FD1B-488E-4C6D-B041-7B7F585865BC}"/>
    <dgm:cxn modelId="{2CD7E67F-0302-4D08-BFCE-1D96DD26BF4E}" type="presOf" srcId="{C4D18551-1224-43CA-BDC8-BD0060089BA8}" destId="{B73D9641-2A00-493F-B5D4-A5150FE229E2}" srcOrd="0" destOrd="0" presId="urn:microsoft.com/office/officeart/2005/8/layout/chevron1"/>
    <dgm:cxn modelId="{02EF0898-003F-4715-82DE-359E65621CE7}" type="presOf" srcId="{38AB4E5E-94AA-4836-B043-9F3A675EAD15}" destId="{0175EB57-FB0C-453F-A6C5-97579F4D21C1}" srcOrd="0" destOrd="0" presId="urn:microsoft.com/office/officeart/2005/8/layout/chevron1"/>
    <dgm:cxn modelId="{46D87651-CF91-4EFE-8349-79744CA6CAA8}" type="presParOf" srcId="{5F41EBF8-00FC-46BF-B76C-95D6B827A800}" destId="{D21058B3-2CD5-4C09-8B8C-16634754C69F}" srcOrd="0" destOrd="0" presId="urn:microsoft.com/office/officeart/2005/8/layout/chevron1"/>
    <dgm:cxn modelId="{4D20A31F-291E-4321-8BD9-3FF6BBF2C7E8}" type="presParOf" srcId="{5F41EBF8-00FC-46BF-B76C-95D6B827A800}" destId="{D9B392AE-CA7F-43CF-8913-4F5C845DF728}" srcOrd="1" destOrd="0" presId="urn:microsoft.com/office/officeart/2005/8/layout/chevron1"/>
    <dgm:cxn modelId="{77C699F0-0B3C-433B-8481-D877F79BD582}" type="presParOf" srcId="{5F41EBF8-00FC-46BF-B76C-95D6B827A800}" destId="{B73D9641-2A00-493F-B5D4-A5150FE229E2}" srcOrd="2" destOrd="0" presId="urn:microsoft.com/office/officeart/2005/8/layout/chevron1"/>
    <dgm:cxn modelId="{022CE5EC-E61A-49F2-806B-634623FAE364}" type="presParOf" srcId="{5F41EBF8-00FC-46BF-B76C-95D6B827A800}" destId="{7952F6CF-DF4F-4AEB-B003-4FADBFC98869}" srcOrd="3" destOrd="0" presId="urn:microsoft.com/office/officeart/2005/8/layout/chevron1"/>
    <dgm:cxn modelId="{350A4BDD-72D5-4E12-B36A-FCD0B6B8211B}" type="presParOf" srcId="{5F41EBF8-00FC-46BF-B76C-95D6B827A800}" destId="{0175EB57-FB0C-453F-A6C5-97579F4D21C1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2ECEF56-75CC-40F6-9A0C-794642C7311D}" type="doc">
      <dgm:prSet loTypeId="urn:microsoft.com/office/officeart/2005/8/layout/chevron1" loCatId="process" qsTypeId="urn:microsoft.com/office/officeart/2005/8/quickstyle/simple1" qsCatId="simple" csTypeId="urn:microsoft.com/office/officeart/2005/8/colors/colorful2" csCatId="colorful" phldr="1"/>
      <dgm:spPr/>
    </dgm:pt>
    <dgm:pt modelId="{D2731080-4D0C-4153-8ED6-D5372AFCE02F}">
      <dgm:prSet phldrT="[Text]"/>
      <dgm:spPr>
        <a:solidFill>
          <a:schemeClr val="tx2">
            <a:lumMod val="25000"/>
            <a:lumOff val="75000"/>
          </a:schemeClr>
        </a:solidFill>
      </dgm:spPr>
      <dgm:t>
        <a:bodyPr/>
        <a:lstStyle/>
        <a:p>
          <a:r>
            <a:rPr lang="en-US" dirty="0"/>
            <a:t>LIPC Mutant</a:t>
          </a:r>
          <a:r>
            <a:rPr lang="en-US" baseline="0" dirty="0"/>
            <a:t> Rats</a:t>
          </a:r>
          <a:endParaRPr lang="en-US" dirty="0"/>
        </a:p>
      </dgm:t>
    </dgm:pt>
    <dgm:pt modelId="{CE47D220-BB8B-432F-B9EE-9A2E7E56A7A5}" type="parTrans" cxnId="{0A10F341-56B8-4F19-BFA9-FCB45368086B}">
      <dgm:prSet/>
      <dgm:spPr/>
      <dgm:t>
        <a:bodyPr/>
        <a:lstStyle/>
        <a:p>
          <a:endParaRPr lang="en-US"/>
        </a:p>
      </dgm:t>
    </dgm:pt>
    <dgm:pt modelId="{FD418730-2929-47D8-899A-6419DBA9D0B3}" type="sibTrans" cxnId="{0A10F341-56B8-4F19-BFA9-FCB45368086B}">
      <dgm:prSet/>
      <dgm:spPr/>
      <dgm:t>
        <a:bodyPr/>
        <a:lstStyle/>
        <a:p>
          <a:endParaRPr lang="en-US"/>
        </a:p>
      </dgm:t>
    </dgm:pt>
    <dgm:pt modelId="{C4D18551-1224-43CA-BDC8-BD0060089BA8}">
      <dgm:prSet phldrT="[Text]"/>
      <dgm:spPr>
        <a:solidFill>
          <a:schemeClr val="accent5"/>
        </a:solidFill>
      </dgm:spPr>
      <dgm:t>
        <a:bodyPr/>
        <a:lstStyle/>
        <a:p>
          <a:r>
            <a:rPr lang="en-US" dirty="0"/>
            <a:t>RNA-seq</a:t>
          </a:r>
        </a:p>
      </dgm:t>
    </dgm:pt>
    <dgm:pt modelId="{A284CD2B-7E1C-499C-99C6-CCF3904AABB2}" type="parTrans" cxnId="{FF02FE09-1F6D-49ED-A8F7-9CDAB9D7919E}">
      <dgm:prSet/>
      <dgm:spPr/>
      <dgm:t>
        <a:bodyPr/>
        <a:lstStyle/>
        <a:p>
          <a:endParaRPr lang="en-US"/>
        </a:p>
      </dgm:t>
    </dgm:pt>
    <dgm:pt modelId="{1614DF83-96AE-4758-95C8-AED103D68E21}" type="sibTrans" cxnId="{FF02FE09-1F6D-49ED-A8F7-9CDAB9D7919E}">
      <dgm:prSet/>
      <dgm:spPr/>
      <dgm:t>
        <a:bodyPr/>
        <a:lstStyle/>
        <a:p>
          <a:endParaRPr lang="en-US"/>
        </a:p>
      </dgm:t>
    </dgm:pt>
    <dgm:pt modelId="{38AB4E5E-94AA-4836-B043-9F3A675EAD15}">
      <dgm:prSet phldrT="[Text]"/>
      <dgm:spPr>
        <a:solidFill>
          <a:schemeClr val="tx2">
            <a:lumMod val="25000"/>
            <a:lumOff val="75000"/>
          </a:schemeClr>
        </a:solidFill>
      </dgm:spPr>
      <dgm:t>
        <a:bodyPr/>
        <a:lstStyle/>
        <a:p>
          <a:r>
            <a:rPr lang="en-US" dirty="0"/>
            <a:t>GO</a:t>
          </a:r>
          <a:r>
            <a:rPr lang="en-US" baseline="0" dirty="0"/>
            <a:t> Analysis</a:t>
          </a:r>
          <a:endParaRPr lang="en-US" dirty="0"/>
        </a:p>
      </dgm:t>
    </dgm:pt>
    <dgm:pt modelId="{0A353695-FB14-4C76-AACD-0227AB18B69B}" type="parTrans" cxnId="{614FC369-8E37-418D-9529-4CAE59B783E0}">
      <dgm:prSet/>
      <dgm:spPr/>
      <dgm:t>
        <a:bodyPr/>
        <a:lstStyle/>
        <a:p>
          <a:endParaRPr lang="en-US"/>
        </a:p>
      </dgm:t>
    </dgm:pt>
    <dgm:pt modelId="{2581FD1B-488E-4C6D-B041-7B7F585865BC}" type="sibTrans" cxnId="{614FC369-8E37-418D-9529-4CAE59B783E0}">
      <dgm:prSet/>
      <dgm:spPr/>
      <dgm:t>
        <a:bodyPr/>
        <a:lstStyle/>
        <a:p>
          <a:endParaRPr lang="en-US"/>
        </a:p>
      </dgm:t>
    </dgm:pt>
    <dgm:pt modelId="{5F41EBF8-00FC-46BF-B76C-95D6B827A800}" type="pres">
      <dgm:prSet presAssocID="{A2ECEF56-75CC-40F6-9A0C-794642C7311D}" presName="Name0" presStyleCnt="0">
        <dgm:presLayoutVars>
          <dgm:dir/>
          <dgm:animLvl val="lvl"/>
          <dgm:resizeHandles val="exact"/>
        </dgm:presLayoutVars>
      </dgm:prSet>
      <dgm:spPr/>
    </dgm:pt>
    <dgm:pt modelId="{D21058B3-2CD5-4C09-8B8C-16634754C69F}" type="pres">
      <dgm:prSet presAssocID="{D2731080-4D0C-4153-8ED6-D5372AFCE02F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D9B392AE-CA7F-43CF-8913-4F5C845DF728}" type="pres">
      <dgm:prSet presAssocID="{FD418730-2929-47D8-899A-6419DBA9D0B3}" presName="parTxOnlySpace" presStyleCnt="0"/>
      <dgm:spPr/>
    </dgm:pt>
    <dgm:pt modelId="{B73D9641-2A00-493F-B5D4-A5150FE229E2}" type="pres">
      <dgm:prSet presAssocID="{C4D18551-1224-43CA-BDC8-BD0060089BA8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7952F6CF-DF4F-4AEB-B003-4FADBFC98869}" type="pres">
      <dgm:prSet presAssocID="{1614DF83-96AE-4758-95C8-AED103D68E21}" presName="parTxOnlySpace" presStyleCnt="0"/>
      <dgm:spPr/>
    </dgm:pt>
    <dgm:pt modelId="{0175EB57-FB0C-453F-A6C5-97579F4D21C1}" type="pres">
      <dgm:prSet presAssocID="{38AB4E5E-94AA-4836-B043-9F3A675EAD15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FF02FE09-1F6D-49ED-A8F7-9CDAB9D7919E}" srcId="{A2ECEF56-75CC-40F6-9A0C-794642C7311D}" destId="{C4D18551-1224-43CA-BDC8-BD0060089BA8}" srcOrd="1" destOrd="0" parTransId="{A284CD2B-7E1C-499C-99C6-CCF3904AABB2}" sibTransId="{1614DF83-96AE-4758-95C8-AED103D68E21}"/>
    <dgm:cxn modelId="{CBDA0B5B-3CD9-4FA9-A7E9-896E8B835A8C}" type="presOf" srcId="{D2731080-4D0C-4153-8ED6-D5372AFCE02F}" destId="{D21058B3-2CD5-4C09-8B8C-16634754C69F}" srcOrd="0" destOrd="0" presId="urn:microsoft.com/office/officeart/2005/8/layout/chevron1"/>
    <dgm:cxn modelId="{0A10F341-56B8-4F19-BFA9-FCB45368086B}" srcId="{A2ECEF56-75CC-40F6-9A0C-794642C7311D}" destId="{D2731080-4D0C-4153-8ED6-D5372AFCE02F}" srcOrd="0" destOrd="0" parTransId="{CE47D220-BB8B-432F-B9EE-9A2E7E56A7A5}" sibTransId="{FD418730-2929-47D8-899A-6419DBA9D0B3}"/>
    <dgm:cxn modelId="{6EA17C62-B700-490E-BEA7-1A9BFCF879ED}" type="presOf" srcId="{A2ECEF56-75CC-40F6-9A0C-794642C7311D}" destId="{5F41EBF8-00FC-46BF-B76C-95D6B827A800}" srcOrd="0" destOrd="0" presId="urn:microsoft.com/office/officeart/2005/8/layout/chevron1"/>
    <dgm:cxn modelId="{614FC369-8E37-418D-9529-4CAE59B783E0}" srcId="{A2ECEF56-75CC-40F6-9A0C-794642C7311D}" destId="{38AB4E5E-94AA-4836-B043-9F3A675EAD15}" srcOrd="2" destOrd="0" parTransId="{0A353695-FB14-4C76-AACD-0227AB18B69B}" sibTransId="{2581FD1B-488E-4C6D-B041-7B7F585865BC}"/>
    <dgm:cxn modelId="{2CD7E67F-0302-4D08-BFCE-1D96DD26BF4E}" type="presOf" srcId="{C4D18551-1224-43CA-BDC8-BD0060089BA8}" destId="{B73D9641-2A00-493F-B5D4-A5150FE229E2}" srcOrd="0" destOrd="0" presId="urn:microsoft.com/office/officeart/2005/8/layout/chevron1"/>
    <dgm:cxn modelId="{02EF0898-003F-4715-82DE-359E65621CE7}" type="presOf" srcId="{38AB4E5E-94AA-4836-B043-9F3A675EAD15}" destId="{0175EB57-FB0C-453F-A6C5-97579F4D21C1}" srcOrd="0" destOrd="0" presId="urn:microsoft.com/office/officeart/2005/8/layout/chevron1"/>
    <dgm:cxn modelId="{46D87651-CF91-4EFE-8349-79744CA6CAA8}" type="presParOf" srcId="{5F41EBF8-00FC-46BF-B76C-95D6B827A800}" destId="{D21058B3-2CD5-4C09-8B8C-16634754C69F}" srcOrd="0" destOrd="0" presId="urn:microsoft.com/office/officeart/2005/8/layout/chevron1"/>
    <dgm:cxn modelId="{4D20A31F-291E-4321-8BD9-3FF6BBF2C7E8}" type="presParOf" srcId="{5F41EBF8-00FC-46BF-B76C-95D6B827A800}" destId="{D9B392AE-CA7F-43CF-8913-4F5C845DF728}" srcOrd="1" destOrd="0" presId="urn:microsoft.com/office/officeart/2005/8/layout/chevron1"/>
    <dgm:cxn modelId="{77C699F0-0B3C-433B-8481-D877F79BD582}" type="presParOf" srcId="{5F41EBF8-00FC-46BF-B76C-95D6B827A800}" destId="{B73D9641-2A00-493F-B5D4-A5150FE229E2}" srcOrd="2" destOrd="0" presId="urn:microsoft.com/office/officeart/2005/8/layout/chevron1"/>
    <dgm:cxn modelId="{022CE5EC-E61A-49F2-806B-634623FAE364}" type="presParOf" srcId="{5F41EBF8-00FC-46BF-B76C-95D6B827A800}" destId="{7952F6CF-DF4F-4AEB-B003-4FADBFC98869}" srcOrd="3" destOrd="0" presId="urn:microsoft.com/office/officeart/2005/8/layout/chevron1"/>
    <dgm:cxn modelId="{350A4BDD-72D5-4E12-B36A-FCD0B6B8211B}" type="presParOf" srcId="{5F41EBF8-00FC-46BF-B76C-95D6B827A800}" destId="{0175EB57-FB0C-453F-A6C5-97579F4D21C1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2ECEF56-75CC-40F6-9A0C-794642C7311D}" type="doc">
      <dgm:prSet loTypeId="urn:microsoft.com/office/officeart/2005/8/layout/chevron1" loCatId="process" qsTypeId="urn:microsoft.com/office/officeart/2005/8/quickstyle/simple1" qsCatId="simple" csTypeId="urn:microsoft.com/office/officeart/2005/8/colors/colorful2" csCatId="colorful" phldr="1"/>
      <dgm:spPr/>
    </dgm:pt>
    <dgm:pt modelId="{D2731080-4D0C-4153-8ED6-D5372AFCE02F}">
      <dgm:prSet phldrT="[Text]"/>
      <dgm:spPr>
        <a:solidFill>
          <a:schemeClr val="tx2">
            <a:lumMod val="25000"/>
            <a:lumOff val="75000"/>
          </a:schemeClr>
        </a:solidFill>
      </dgm:spPr>
      <dgm:t>
        <a:bodyPr/>
        <a:lstStyle/>
        <a:p>
          <a:r>
            <a:rPr lang="en-US" dirty="0"/>
            <a:t>LIPC Mutant</a:t>
          </a:r>
          <a:r>
            <a:rPr lang="en-US" baseline="0" dirty="0"/>
            <a:t> Rats</a:t>
          </a:r>
          <a:endParaRPr lang="en-US" dirty="0"/>
        </a:p>
      </dgm:t>
    </dgm:pt>
    <dgm:pt modelId="{CE47D220-BB8B-432F-B9EE-9A2E7E56A7A5}" type="parTrans" cxnId="{0A10F341-56B8-4F19-BFA9-FCB45368086B}">
      <dgm:prSet/>
      <dgm:spPr/>
      <dgm:t>
        <a:bodyPr/>
        <a:lstStyle/>
        <a:p>
          <a:endParaRPr lang="en-US"/>
        </a:p>
      </dgm:t>
    </dgm:pt>
    <dgm:pt modelId="{FD418730-2929-47D8-899A-6419DBA9D0B3}" type="sibTrans" cxnId="{0A10F341-56B8-4F19-BFA9-FCB45368086B}">
      <dgm:prSet/>
      <dgm:spPr/>
      <dgm:t>
        <a:bodyPr/>
        <a:lstStyle/>
        <a:p>
          <a:endParaRPr lang="en-US"/>
        </a:p>
      </dgm:t>
    </dgm:pt>
    <dgm:pt modelId="{C4D18551-1224-43CA-BDC8-BD0060089BA8}">
      <dgm:prSet phldrT="[Text]"/>
      <dgm:spPr>
        <a:solidFill>
          <a:schemeClr val="tx2">
            <a:lumMod val="25000"/>
            <a:lumOff val="75000"/>
          </a:schemeClr>
        </a:solidFill>
      </dgm:spPr>
      <dgm:t>
        <a:bodyPr/>
        <a:lstStyle/>
        <a:p>
          <a:r>
            <a:rPr lang="en-US" dirty="0"/>
            <a:t>RNA-seq</a:t>
          </a:r>
        </a:p>
      </dgm:t>
    </dgm:pt>
    <dgm:pt modelId="{A284CD2B-7E1C-499C-99C6-CCF3904AABB2}" type="parTrans" cxnId="{FF02FE09-1F6D-49ED-A8F7-9CDAB9D7919E}">
      <dgm:prSet/>
      <dgm:spPr/>
      <dgm:t>
        <a:bodyPr/>
        <a:lstStyle/>
        <a:p>
          <a:endParaRPr lang="en-US"/>
        </a:p>
      </dgm:t>
    </dgm:pt>
    <dgm:pt modelId="{1614DF83-96AE-4758-95C8-AED103D68E21}" type="sibTrans" cxnId="{FF02FE09-1F6D-49ED-A8F7-9CDAB9D7919E}">
      <dgm:prSet/>
      <dgm:spPr/>
      <dgm:t>
        <a:bodyPr/>
        <a:lstStyle/>
        <a:p>
          <a:endParaRPr lang="en-US"/>
        </a:p>
      </dgm:t>
    </dgm:pt>
    <dgm:pt modelId="{38AB4E5E-94AA-4836-B043-9F3A675EAD15}">
      <dgm:prSet phldrT="[Text]"/>
      <dgm:spPr>
        <a:solidFill>
          <a:schemeClr val="accent5"/>
        </a:solidFill>
      </dgm:spPr>
      <dgm:t>
        <a:bodyPr/>
        <a:lstStyle/>
        <a:p>
          <a:r>
            <a:rPr lang="en-US" dirty="0"/>
            <a:t>GO</a:t>
          </a:r>
          <a:r>
            <a:rPr lang="en-US" baseline="0" dirty="0"/>
            <a:t> Analysis</a:t>
          </a:r>
          <a:endParaRPr lang="en-US" dirty="0"/>
        </a:p>
      </dgm:t>
    </dgm:pt>
    <dgm:pt modelId="{0A353695-FB14-4C76-AACD-0227AB18B69B}" type="parTrans" cxnId="{614FC369-8E37-418D-9529-4CAE59B783E0}">
      <dgm:prSet/>
      <dgm:spPr/>
      <dgm:t>
        <a:bodyPr/>
        <a:lstStyle/>
        <a:p>
          <a:endParaRPr lang="en-US"/>
        </a:p>
      </dgm:t>
    </dgm:pt>
    <dgm:pt modelId="{2581FD1B-488E-4C6D-B041-7B7F585865BC}" type="sibTrans" cxnId="{614FC369-8E37-418D-9529-4CAE59B783E0}">
      <dgm:prSet/>
      <dgm:spPr/>
      <dgm:t>
        <a:bodyPr/>
        <a:lstStyle/>
        <a:p>
          <a:endParaRPr lang="en-US"/>
        </a:p>
      </dgm:t>
    </dgm:pt>
    <dgm:pt modelId="{5F41EBF8-00FC-46BF-B76C-95D6B827A800}" type="pres">
      <dgm:prSet presAssocID="{A2ECEF56-75CC-40F6-9A0C-794642C7311D}" presName="Name0" presStyleCnt="0">
        <dgm:presLayoutVars>
          <dgm:dir/>
          <dgm:animLvl val="lvl"/>
          <dgm:resizeHandles val="exact"/>
        </dgm:presLayoutVars>
      </dgm:prSet>
      <dgm:spPr/>
    </dgm:pt>
    <dgm:pt modelId="{D21058B3-2CD5-4C09-8B8C-16634754C69F}" type="pres">
      <dgm:prSet presAssocID="{D2731080-4D0C-4153-8ED6-D5372AFCE02F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D9B392AE-CA7F-43CF-8913-4F5C845DF728}" type="pres">
      <dgm:prSet presAssocID="{FD418730-2929-47D8-899A-6419DBA9D0B3}" presName="parTxOnlySpace" presStyleCnt="0"/>
      <dgm:spPr/>
    </dgm:pt>
    <dgm:pt modelId="{B73D9641-2A00-493F-B5D4-A5150FE229E2}" type="pres">
      <dgm:prSet presAssocID="{C4D18551-1224-43CA-BDC8-BD0060089BA8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7952F6CF-DF4F-4AEB-B003-4FADBFC98869}" type="pres">
      <dgm:prSet presAssocID="{1614DF83-96AE-4758-95C8-AED103D68E21}" presName="parTxOnlySpace" presStyleCnt="0"/>
      <dgm:spPr/>
    </dgm:pt>
    <dgm:pt modelId="{0175EB57-FB0C-453F-A6C5-97579F4D21C1}" type="pres">
      <dgm:prSet presAssocID="{38AB4E5E-94AA-4836-B043-9F3A675EAD15}" presName="parTxOnly" presStyleLbl="node1" presStyleIdx="2" presStyleCnt="3" custLinFactNeighborX="821">
        <dgm:presLayoutVars>
          <dgm:chMax val="0"/>
          <dgm:chPref val="0"/>
          <dgm:bulletEnabled val="1"/>
        </dgm:presLayoutVars>
      </dgm:prSet>
      <dgm:spPr/>
    </dgm:pt>
  </dgm:ptLst>
  <dgm:cxnLst>
    <dgm:cxn modelId="{FF02FE09-1F6D-49ED-A8F7-9CDAB9D7919E}" srcId="{A2ECEF56-75CC-40F6-9A0C-794642C7311D}" destId="{C4D18551-1224-43CA-BDC8-BD0060089BA8}" srcOrd="1" destOrd="0" parTransId="{A284CD2B-7E1C-499C-99C6-CCF3904AABB2}" sibTransId="{1614DF83-96AE-4758-95C8-AED103D68E21}"/>
    <dgm:cxn modelId="{CBDA0B5B-3CD9-4FA9-A7E9-896E8B835A8C}" type="presOf" srcId="{D2731080-4D0C-4153-8ED6-D5372AFCE02F}" destId="{D21058B3-2CD5-4C09-8B8C-16634754C69F}" srcOrd="0" destOrd="0" presId="urn:microsoft.com/office/officeart/2005/8/layout/chevron1"/>
    <dgm:cxn modelId="{0A10F341-56B8-4F19-BFA9-FCB45368086B}" srcId="{A2ECEF56-75CC-40F6-9A0C-794642C7311D}" destId="{D2731080-4D0C-4153-8ED6-D5372AFCE02F}" srcOrd="0" destOrd="0" parTransId="{CE47D220-BB8B-432F-B9EE-9A2E7E56A7A5}" sibTransId="{FD418730-2929-47D8-899A-6419DBA9D0B3}"/>
    <dgm:cxn modelId="{6EA17C62-B700-490E-BEA7-1A9BFCF879ED}" type="presOf" srcId="{A2ECEF56-75CC-40F6-9A0C-794642C7311D}" destId="{5F41EBF8-00FC-46BF-B76C-95D6B827A800}" srcOrd="0" destOrd="0" presId="urn:microsoft.com/office/officeart/2005/8/layout/chevron1"/>
    <dgm:cxn modelId="{614FC369-8E37-418D-9529-4CAE59B783E0}" srcId="{A2ECEF56-75CC-40F6-9A0C-794642C7311D}" destId="{38AB4E5E-94AA-4836-B043-9F3A675EAD15}" srcOrd="2" destOrd="0" parTransId="{0A353695-FB14-4C76-AACD-0227AB18B69B}" sibTransId="{2581FD1B-488E-4C6D-B041-7B7F585865BC}"/>
    <dgm:cxn modelId="{2CD7E67F-0302-4D08-BFCE-1D96DD26BF4E}" type="presOf" srcId="{C4D18551-1224-43CA-BDC8-BD0060089BA8}" destId="{B73D9641-2A00-493F-B5D4-A5150FE229E2}" srcOrd="0" destOrd="0" presId="urn:microsoft.com/office/officeart/2005/8/layout/chevron1"/>
    <dgm:cxn modelId="{02EF0898-003F-4715-82DE-359E65621CE7}" type="presOf" srcId="{38AB4E5E-94AA-4836-B043-9F3A675EAD15}" destId="{0175EB57-FB0C-453F-A6C5-97579F4D21C1}" srcOrd="0" destOrd="0" presId="urn:microsoft.com/office/officeart/2005/8/layout/chevron1"/>
    <dgm:cxn modelId="{46D87651-CF91-4EFE-8349-79744CA6CAA8}" type="presParOf" srcId="{5F41EBF8-00FC-46BF-B76C-95D6B827A800}" destId="{D21058B3-2CD5-4C09-8B8C-16634754C69F}" srcOrd="0" destOrd="0" presId="urn:microsoft.com/office/officeart/2005/8/layout/chevron1"/>
    <dgm:cxn modelId="{4D20A31F-291E-4321-8BD9-3FF6BBF2C7E8}" type="presParOf" srcId="{5F41EBF8-00FC-46BF-B76C-95D6B827A800}" destId="{D9B392AE-CA7F-43CF-8913-4F5C845DF728}" srcOrd="1" destOrd="0" presId="urn:microsoft.com/office/officeart/2005/8/layout/chevron1"/>
    <dgm:cxn modelId="{77C699F0-0B3C-433B-8481-D877F79BD582}" type="presParOf" srcId="{5F41EBF8-00FC-46BF-B76C-95D6B827A800}" destId="{B73D9641-2A00-493F-B5D4-A5150FE229E2}" srcOrd="2" destOrd="0" presId="urn:microsoft.com/office/officeart/2005/8/layout/chevron1"/>
    <dgm:cxn modelId="{022CE5EC-E61A-49F2-806B-634623FAE364}" type="presParOf" srcId="{5F41EBF8-00FC-46BF-B76C-95D6B827A800}" destId="{7952F6CF-DF4F-4AEB-B003-4FADBFC98869}" srcOrd="3" destOrd="0" presId="urn:microsoft.com/office/officeart/2005/8/layout/chevron1"/>
    <dgm:cxn modelId="{350A4BDD-72D5-4E12-B36A-FCD0B6B8211B}" type="presParOf" srcId="{5F41EBF8-00FC-46BF-B76C-95D6B827A800}" destId="{0175EB57-FB0C-453F-A6C5-97579F4D21C1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2ECEF56-75CC-40F6-9A0C-794642C7311D}" type="doc">
      <dgm:prSet loTypeId="urn:microsoft.com/office/officeart/2005/8/layout/chevron1" loCatId="process" qsTypeId="urn:microsoft.com/office/officeart/2005/8/quickstyle/simple1" qsCatId="simple" csTypeId="urn:microsoft.com/office/officeart/2005/8/colors/colorful2" csCatId="colorful" phldr="1"/>
      <dgm:spPr/>
    </dgm:pt>
    <dgm:pt modelId="{D2731080-4D0C-4153-8ED6-D5372AFCE02F}">
      <dgm:prSet phldrT="[Text]"/>
      <dgm:spPr>
        <a:solidFill>
          <a:schemeClr val="tx2">
            <a:lumMod val="25000"/>
            <a:lumOff val="75000"/>
          </a:schemeClr>
        </a:solidFill>
      </dgm:spPr>
      <dgm:t>
        <a:bodyPr/>
        <a:lstStyle/>
        <a:p>
          <a:r>
            <a:rPr lang="en-US" dirty="0"/>
            <a:t>LIPC Mutant</a:t>
          </a:r>
          <a:r>
            <a:rPr lang="en-US" baseline="0" dirty="0"/>
            <a:t> Rats</a:t>
          </a:r>
          <a:endParaRPr lang="en-US" dirty="0"/>
        </a:p>
      </dgm:t>
    </dgm:pt>
    <dgm:pt modelId="{CE47D220-BB8B-432F-B9EE-9A2E7E56A7A5}" type="parTrans" cxnId="{0A10F341-56B8-4F19-BFA9-FCB45368086B}">
      <dgm:prSet/>
      <dgm:spPr/>
      <dgm:t>
        <a:bodyPr/>
        <a:lstStyle/>
        <a:p>
          <a:endParaRPr lang="en-US"/>
        </a:p>
      </dgm:t>
    </dgm:pt>
    <dgm:pt modelId="{FD418730-2929-47D8-899A-6419DBA9D0B3}" type="sibTrans" cxnId="{0A10F341-56B8-4F19-BFA9-FCB45368086B}">
      <dgm:prSet/>
      <dgm:spPr/>
      <dgm:t>
        <a:bodyPr/>
        <a:lstStyle/>
        <a:p>
          <a:endParaRPr lang="en-US"/>
        </a:p>
      </dgm:t>
    </dgm:pt>
    <dgm:pt modelId="{C4D18551-1224-43CA-BDC8-BD0060089BA8}">
      <dgm:prSet phldrT="[Text]"/>
      <dgm:spPr>
        <a:solidFill>
          <a:schemeClr val="accent3"/>
        </a:solidFill>
      </dgm:spPr>
      <dgm:t>
        <a:bodyPr/>
        <a:lstStyle/>
        <a:p>
          <a:r>
            <a:rPr lang="en-US" dirty="0"/>
            <a:t>TAP-MS</a:t>
          </a:r>
        </a:p>
      </dgm:t>
    </dgm:pt>
    <dgm:pt modelId="{A284CD2B-7E1C-499C-99C6-CCF3904AABB2}" type="parTrans" cxnId="{FF02FE09-1F6D-49ED-A8F7-9CDAB9D7919E}">
      <dgm:prSet/>
      <dgm:spPr/>
      <dgm:t>
        <a:bodyPr/>
        <a:lstStyle/>
        <a:p>
          <a:endParaRPr lang="en-US"/>
        </a:p>
      </dgm:t>
    </dgm:pt>
    <dgm:pt modelId="{1614DF83-96AE-4758-95C8-AED103D68E21}" type="sibTrans" cxnId="{FF02FE09-1F6D-49ED-A8F7-9CDAB9D7919E}">
      <dgm:prSet/>
      <dgm:spPr/>
      <dgm:t>
        <a:bodyPr/>
        <a:lstStyle/>
        <a:p>
          <a:endParaRPr lang="en-US"/>
        </a:p>
      </dgm:t>
    </dgm:pt>
    <dgm:pt modelId="{38AB4E5E-94AA-4836-B043-9F3A675EAD15}">
      <dgm:prSet phldrT="[Text]"/>
      <dgm:spPr>
        <a:solidFill>
          <a:schemeClr val="tx2">
            <a:lumMod val="25000"/>
            <a:lumOff val="75000"/>
          </a:schemeClr>
        </a:solidFill>
      </dgm:spPr>
      <dgm:t>
        <a:bodyPr/>
        <a:lstStyle/>
        <a:p>
          <a:r>
            <a:rPr lang="en-US" dirty="0"/>
            <a:t>Network</a:t>
          </a:r>
          <a:r>
            <a:rPr lang="en-US" baseline="0" dirty="0"/>
            <a:t> Analysis</a:t>
          </a:r>
          <a:endParaRPr lang="en-US" dirty="0"/>
        </a:p>
      </dgm:t>
    </dgm:pt>
    <dgm:pt modelId="{0A353695-FB14-4C76-AACD-0227AB18B69B}" type="parTrans" cxnId="{614FC369-8E37-418D-9529-4CAE59B783E0}">
      <dgm:prSet/>
      <dgm:spPr/>
      <dgm:t>
        <a:bodyPr/>
        <a:lstStyle/>
        <a:p>
          <a:endParaRPr lang="en-US"/>
        </a:p>
      </dgm:t>
    </dgm:pt>
    <dgm:pt modelId="{2581FD1B-488E-4C6D-B041-7B7F585865BC}" type="sibTrans" cxnId="{614FC369-8E37-418D-9529-4CAE59B783E0}">
      <dgm:prSet/>
      <dgm:spPr/>
      <dgm:t>
        <a:bodyPr/>
        <a:lstStyle/>
        <a:p>
          <a:endParaRPr lang="en-US"/>
        </a:p>
      </dgm:t>
    </dgm:pt>
    <dgm:pt modelId="{5F41EBF8-00FC-46BF-B76C-95D6B827A800}" type="pres">
      <dgm:prSet presAssocID="{A2ECEF56-75CC-40F6-9A0C-794642C7311D}" presName="Name0" presStyleCnt="0">
        <dgm:presLayoutVars>
          <dgm:dir/>
          <dgm:animLvl val="lvl"/>
          <dgm:resizeHandles val="exact"/>
        </dgm:presLayoutVars>
      </dgm:prSet>
      <dgm:spPr/>
    </dgm:pt>
    <dgm:pt modelId="{D21058B3-2CD5-4C09-8B8C-16634754C69F}" type="pres">
      <dgm:prSet presAssocID="{D2731080-4D0C-4153-8ED6-D5372AFCE02F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D9B392AE-CA7F-43CF-8913-4F5C845DF728}" type="pres">
      <dgm:prSet presAssocID="{FD418730-2929-47D8-899A-6419DBA9D0B3}" presName="parTxOnlySpace" presStyleCnt="0"/>
      <dgm:spPr/>
    </dgm:pt>
    <dgm:pt modelId="{B73D9641-2A00-493F-B5D4-A5150FE229E2}" type="pres">
      <dgm:prSet presAssocID="{C4D18551-1224-43CA-BDC8-BD0060089BA8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7952F6CF-DF4F-4AEB-B003-4FADBFC98869}" type="pres">
      <dgm:prSet presAssocID="{1614DF83-96AE-4758-95C8-AED103D68E21}" presName="parTxOnlySpace" presStyleCnt="0"/>
      <dgm:spPr/>
    </dgm:pt>
    <dgm:pt modelId="{0175EB57-FB0C-453F-A6C5-97579F4D21C1}" type="pres">
      <dgm:prSet presAssocID="{38AB4E5E-94AA-4836-B043-9F3A675EAD15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FF02FE09-1F6D-49ED-A8F7-9CDAB9D7919E}" srcId="{A2ECEF56-75CC-40F6-9A0C-794642C7311D}" destId="{C4D18551-1224-43CA-BDC8-BD0060089BA8}" srcOrd="1" destOrd="0" parTransId="{A284CD2B-7E1C-499C-99C6-CCF3904AABB2}" sibTransId="{1614DF83-96AE-4758-95C8-AED103D68E21}"/>
    <dgm:cxn modelId="{CBDA0B5B-3CD9-4FA9-A7E9-896E8B835A8C}" type="presOf" srcId="{D2731080-4D0C-4153-8ED6-D5372AFCE02F}" destId="{D21058B3-2CD5-4C09-8B8C-16634754C69F}" srcOrd="0" destOrd="0" presId="urn:microsoft.com/office/officeart/2005/8/layout/chevron1"/>
    <dgm:cxn modelId="{0A10F341-56B8-4F19-BFA9-FCB45368086B}" srcId="{A2ECEF56-75CC-40F6-9A0C-794642C7311D}" destId="{D2731080-4D0C-4153-8ED6-D5372AFCE02F}" srcOrd="0" destOrd="0" parTransId="{CE47D220-BB8B-432F-B9EE-9A2E7E56A7A5}" sibTransId="{FD418730-2929-47D8-899A-6419DBA9D0B3}"/>
    <dgm:cxn modelId="{6EA17C62-B700-490E-BEA7-1A9BFCF879ED}" type="presOf" srcId="{A2ECEF56-75CC-40F6-9A0C-794642C7311D}" destId="{5F41EBF8-00FC-46BF-B76C-95D6B827A800}" srcOrd="0" destOrd="0" presId="urn:microsoft.com/office/officeart/2005/8/layout/chevron1"/>
    <dgm:cxn modelId="{614FC369-8E37-418D-9529-4CAE59B783E0}" srcId="{A2ECEF56-75CC-40F6-9A0C-794642C7311D}" destId="{38AB4E5E-94AA-4836-B043-9F3A675EAD15}" srcOrd="2" destOrd="0" parTransId="{0A353695-FB14-4C76-AACD-0227AB18B69B}" sibTransId="{2581FD1B-488E-4C6D-B041-7B7F585865BC}"/>
    <dgm:cxn modelId="{2CD7E67F-0302-4D08-BFCE-1D96DD26BF4E}" type="presOf" srcId="{C4D18551-1224-43CA-BDC8-BD0060089BA8}" destId="{B73D9641-2A00-493F-B5D4-A5150FE229E2}" srcOrd="0" destOrd="0" presId="urn:microsoft.com/office/officeart/2005/8/layout/chevron1"/>
    <dgm:cxn modelId="{02EF0898-003F-4715-82DE-359E65621CE7}" type="presOf" srcId="{38AB4E5E-94AA-4836-B043-9F3A675EAD15}" destId="{0175EB57-FB0C-453F-A6C5-97579F4D21C1}" srcOrd="0" destOrd="0" presId="urn:microsoft.com/office/officeart/2005/8/layout/chevron1"/>
    <dgm:cxn modelId="{46D87651-CF91-4EFE-8349-79744CA6CAA8}" type="presParOf" srcId="{5F41EBF8-00FC-46BF-B76C-95D6B827A800}" destId="{D21058B3-2CD5-4C09-8B8C-16634754C69F}" srcOrd="0" destOrd="0" presId="urn:microsoft.com/office/officeart/2005/8/layout/chevron1"/>
    <dgm:cxn modelId="{4D20A31F-291E-4321-8BD9-3FF6BBF2C7E8}" type="presParOf" srcId="{5F41EBF8-00FC-46BF-B76C-95D6B827A800}" destId="{D9B392AE-CA7F-43CF-8913-4F5C845DF728}" srcOrd="1" destOrd="0" presId="urn:microsoft.com/office/officeart/2005/8/layout/chevron1"/>
    <dgm:cxn modelId="{77C699F0-0B3C-433B-8481-D877F79BD582}" type="presParOf" srcId="{5F41EBF8-00FC-46BF-B76C-95D6B827A800}" destId="{B73D9641-2A00-493F-B5D4-A5150FE229E2}" srcOrd="2" destOrd="0" presId="urn:microsoft.com/office/officeart/2005/8/layout/chevron1"/>
    <dgm:cxn modelId="{022CE5EC-E61A-49F2-806B-634623FAE364}" type="presParOf" srcId="{5F41EBF8-00FC-46BF-B76C-95D6B827A800}" destId="{7952F6CF-DF4F-4AEB-B003-4FADBFC98869}" srcOrd="3" destOrd="0" presId="urn:microsoft.com/office/officeart/2005/8/layout/chevron1"/>
    <dgm:cxn modelId="{350A4BDD-72D5-4E12-B36A-FCD0B6B8211B}" type="presParOf" srcId="{5F41EBF8-00FC-46BF-B76C-95D6B827A800}" destId="{0175EB57-FB0C-453F-A6C5-97579F4D21C1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1058B3-2CD5-4C09-8B8C-16634754C69F}">
      <dsp:nvSpPr>
        <dsp:cNvPr id="0" name=""/>
        <dsp:cNvSpPr/>
      </dsp:nvSpPr>
      <dsp:spPr>
        <a:xfrm>
          <a:off x="2678" y="0"/>
          <a:ext cx="3263800" cy="457200"/>
        </a:xfrm>
        <a:prstGeom prst="chevron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013" tIns="34671" rIns="34671" bIns="34671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Domain Analysis</a:t>
          </a:r>
        </a:p>
      </dsp:txBody>
      <dsp:txXfrm>
        <a:off x="231278" y="0"/>
        <a:ext cx="2806600" cy="457200"/>
      </dsp:txXfrm>
    </dsp:sp>
    <dsp:sp modelId="{B73D9641-2A00-493F-B5D4-A5150FE229E2}">
      <dsp:nvSpPr>
        <dsp:cNvPr id="0" name=""/>
        <dsp:cNvSpPr/>
      </dsp:nvSpPr>
      <dsp:spPr>
        <a:xfrm>
          <a:off x="2940099" y="0"/>
          <a:ext cx="3263800" cy="457200"/>
        </a:xfrm>
        <a:prstGeom prst="chevron">
          <a:avLst/>
        </a:prstGeom>
        <a:solidFill>
          <a:schemeClr val="tx2">
            <a:lumMod val="25000"/>
            <a:lumOff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013" tIns="34671" rIns="34671" bIns="34671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Mutagenesis</a:t>
          </a:r>
        </a:p>
      </dsp:txBody>
      <dsp:txXfrm>
        <a:off x="3168699" y="0"/>
        <a:ext cx="2806600" cy="457200"/>
      </dsp:txXfrm>
    </dsp:sp>
    <dsp:sp modelId="{0B70EAFD-98A3-4ED3-8C0F-F68202A1C6D8}">
      <dsp:nvSpPr>
        <dsp:cNvPr id="0" name=""/>
        <dsp:cNvSpPr/>
      </dsp:nvSpPr>
      <dsp:spPr>
        <a:xfrm>
          <a:off x="5877519" y="0"/>
          <a:ext cx="3263800" cy="457200"/>
        </a:xfrm>
        <a:prstGeom prst="chevron">
          <a:avLst/>
        </a:prstGeom>
        <a:solidFill>
          <a:schemeClr val="tx2">
            <a:lumMod val="25000"/>
            <a:lumOff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013" tIns="34671" rIns="34671" bIns="34671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Biochemical</a:t>
          </a:r>
          <a:r>
            <a:rPr lang="en-US" sz="2600" kern="1200" baseline="0" dirty="0"/>
            <a:t> Assays</a:t>
          </a:r>
          <a:endParaRPr lang="en-US" sz="2600" kern="1200" dirty="0"/>
        </a:p>
      </dsp:txBody>
      <dsp:txXfrm>
        <a:off x="6106119" y="0"/>
        <a:ext cx="2806600" cy="45720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1058B3-2CD5-4C09-8B8C-16634754C69F}">
      <dsp:nvSpPr>
        <dsp:cNvPr id="0" name=""/>
        <dsp:cNvSpPr/>
      </dsp:nvSpPr>
      <dsp:spPr>
        <a:xfrm>
          <a:off x="2678" y="0"/>
          <a:ext cx="3263800" cy="457200"/>
        </a:xfrm>
        <a:prstGeom prst="chevron">
          <a:avLst/>
        </a:prstGeom>
        <a:solidFill>
          <a:schemeClr val="tx2">
            <a:lumMod val="25000"/>
            <a:lumOff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014" tIns="36005" rIns="36005" bIns="3600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LIPC Mutant</a:t>
          </a:r>
          <a:r>
            <a:rPr lang="en-US" sz="2700" kern="1200" baseline="0" dirty="0"/>
            <a:t> Rats</a:t>
          </a:r>
          <a:endParaRPr lang="en-US" sz="2700" kern="1200" dirty="0"/>
        </a:p>
      </dsp:txBody>
      <dsp:txXfrm>
        <a:off x="231278" y="0"/>
        <a:ext cx="2806600" cy="457200"/>
      </dsp:txXfrm>
    </dsp:sp>
    <dsp:sp modelId="{B73D9641-2A00-493F-B5D4-A5150FE229E2}">
      <dsp:nvSpPr>
        <dsp:cNvPr id="0" name=""/>
        <dsp:cNvSpPr/>
      </dsp:nvSpPr>
      <dsp:spPr>
        <a:xfrm>
          <a:off x="2940099" y="0"/>
          <a:ext cx="3263800" cy="457200"/>
        </a:xfrm>
        <a:prstGeom prst="chevron">
          <a:avLst/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014" tIns="36005" rIns="36005" bIns="3600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TAP-MS</a:t>
          </a:r>
        </a:p>
      </dsp:txBody>
      <dsp:txXfrm>
        <a:off x="3168699" y="0"/>
        <a:ext cx="2806600" cy="457200"/>
      </dsp:txXfrm>
    </dsp:sp>
    <dsp:sp modelId="{0175EB57-FB0C-453F-A6C5-97579F4D21C1}">
      <dsp:nvSpPr>
        <dsp:cNvPr id="0" name=""/>
        <dsp:cNvSpPr/>
      </dsp:nvSpPr>
      <dsp:spPr>
        <a:xfrm>
          <a:off x="5877520" y="0"/>
          <a:ext cx="3263800" cy="457200"/>
        </a:xfrm>
        <a:prstGeom prst="chevron">
          <a:avLst/>
        </a:prstGeom>
        <a:solidFill>
          <a:schemeClr val="tx2">
            <a:lumMod val="25000"/>
            <a:lumOff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014" tIns="36005" rIns="36005" bIns="3600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Network</a:t>
          </a:r>
          <a:r>
            <a:rPr lang="en-US" sz="2700" kern="1200" baseline="0" dirty="0"/>
            <a:t> Analysis</a:t>
          </a:r>
          <a:endParaRPr lang="en-US" sz="2700" kern="1200" dirty="0"/>
        </a:p>
      </dsp:txBody>
      <dsp:txXfrm>
        <a:off x="6106120" y="0"/>
        <a:ext cx="2806600" cy="45720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1058B3-2CD5-4C09-8B8C-16634754C69F}">
      <dsp:nvSpPr>
        <dsp:cNvPr id="0" name=""/>
        <dsp:cNvSpPr/>
      </dsp:nvSpPr>
      <dsp:spPr>
        <a:xfrm>
          <a:off x="2678" y="0"/>
          <a:ext cx="3263800" cy="457200"/>
        </a:xfrm>
        <a:prstGeom prst="chevron">
          <a:avLst/>
        </a:prstGeom>
        <a:solidFill>
          <a:schemeClr val="tx2">
            <a:lumMod val="25000"/>
            <a:lumOff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014" tIns="36005" rIns="36005" bIns="3600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LIPC Mutant</a:t>
          </a:r>
          <a:r>
            <a:rPr lang="en-US" sz="2700" kern="1200" baseline="0" dirty="0"/>
            <a:t> Rats</a:t>
          </a:r>
          <a:endParaRPr lang="en-US" sz="2700" kern="1200" dirty="0"/>
        </a:p>
      </dsp:txBody>
      <dsp:txXfrm>
        <a:off x="231278" y="0"/>
        <a:ext cx="2806600" cy="457200"/>
      </dsp:txXfrm>
    </dsp:sp>
    <dsp:sp modelId="{B73D9641-2A00-493F-B5D4-A5150FE229E2}">
      <dsp:nvSpPr>
        <dsp:cNvPr id="0" name=""/>
        <dsp:cNvSpPr/>
      </dsp:nvSpPr>
      <dsp:spPr>
        <a:xfrm>
          <a:off x="2940099" y="0"/>
          <a:ext cx="3263800" cy="457200"/>
        </a:xfrm>
        <a:prstGeom prst="chevron">
          <a:avLst/>
        </a:prstGeom>
        <a:solidFill>
          <a:schemeClr val="tx2">
            <a:lumMod val="25000"/>
            <a:lumOff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014" tIns="36005" rIns="36005" bIns="3600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TAP-MS</a:t>
          </a:r>
        </a:p>
      </dsp:txBody>
      <dsp:txXfrm>
        <a:off x="3168699" y="0"/>
        <a:ext cx="2806600" cy="457200"/>
      </dsp:txXfrm>
    </dsp:sp>
    <dsp:sp modelId="{0175EB57-FB0C-453F-A6C5-97579F4D21C1}">
      <dsp:nvSpPr>
        <dsp:cNvPr id="0" name=""/>
        <dsp:cNvSpPr/>
      </dsp:nvSpPr>
      <dsp:spPr>
        <a:xfrm>
          <a:off x="5877520" y="0"/>
          <a:ext cx="3263800" cy="457200"/>
        </a:xfrm>
        <a:prstGeom prst="chevron">
          <a:avLst/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014" tIns="36005" rIns="36005" bIns="3600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Network</a:t>
          </a:r>
          <a:r>
            <a:rPr lang="en-US" sz="2700" kern="1200" baseline="0" dirty="0"/>
            <a:t> Analysis</a:t>
          </a:r>
          <a:endParaRPr lang="en-US" sz="2700" kern="1200" dirty="0"/>
        </a:p>
      </dsp:txBody>
      <dsp:txXfrm>
        <a:off x="6106120" y="0"/>
        <a:ext cx="2806600" cy="4572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1058B3-2CD5-4C09-8B8C-16634754C69F}">
      <dsp:nvSpPr>
        <dsp:cNvPr id="0" name=""/>
        <dsp:cNvSpPr/>
      </dsp:nvSpPr>
      <dsp:spPr>
        <a:xfrm>
          <a:off x="2678" y="0"/>
          <a:ext cx="3263800" cy="457200"/>
        </a:xfrm>
        <a:prstGeom prst="chevron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013" tIns="34671" rIns="34671" bIns="34671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Domain Analysis</a:t>
          </a:r>
        </a:p>
      </dsp:txBody>
      <dsp:txXfrm>
        <a:off x="231278" y="0"/>
        <a:ext cx="2806600" cy="457200"/>
      </dsp:txXfrm>
    </dsp:sp>
    <dsp:sp modelId="{B73D9641-2A00-493F-B5D4-A5150FE229E2}">
      <dsp:nvSpPr>
        <dsp:cNvPr id="0" name=""/>
        <dsp:cNvSpPr/>
      </dsp:nvSpPr>
      <dsp:spPr>
        <a:xfrm>
          <a:off x="2940099" y="0"/>
          <a:ext cx="3263800" cy="457200"/>
        </a:xfrm>
        <a:prstGeom prst="chevron">
          <a:avLst/>
        </a:prstGeom>
        <a:solidFill>
          <a:schemeClr val="tx2">
            <a:lumMod val="25000"/>
            <a:lumOff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013" tIns="34671" rIns="34671" bIns="34671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Mutagenesis</a:t>
          </a:r>
        </a:p>
      </dsp:txBody>
      <dsp:txXfrm>
        <a:off x="3168699" y="0"/>
        <a:ext cx="2806600" cy="457200"/>
      </dsp:txXfrm>
    </dsp:sp>
    <dsp:sp modelId="{0B70EAFD-98A3-4ED3-8C0F-F68202A1C6D8}">
      <dsp:nvSpPr>
        <dsp:cNvPr id="0" name=""/>
        <dsp:cNvSpPr/>
      </dsp:nvSpPr>
      <dsp:spPr>
        <a:xfrm>
          <a:off x="5877519" y="0"/>
          <a:ext cx="3263800" cy="457200"/>
        </a:xfrm>
        <a:prstGeom prst="chevron">
          <a:avLst/>
        </a:prstGeom>
        <a:solidFill>
          <a:schemeClr val="tx2">
            <a:lumMod val="25000"/>
            <a:lumOff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013" tIns="34671" rIns="34671" bIns="34671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Biochemical</a:t>
          </a:r>
          <a:r>
            <a:rPr lang="en-US" sz="2600" kern="1200" baseline="0" dirty="0"/>
            <a:t> Assays</a:t>
          </a:r>
          <a:endParaRPr lang="en-US" sz="2600" kern="1200" dirty="0"/>
        </a:p>
      </dsp:txBody>
      <dsp:txXfrm>
        <a:off x="6106119" y="0"/>
        <a:ext cx="2806600" cy="4572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1058B3-2CD5-4C09-8B8C-16634754C69F}">
      <dsp:nvSpPr>
        <dsp:cNvPr id="0" name=""/>
        <dsp:cNvSpPr/>
      </dsp:nvSpPr>
      <dsp:spPr>
        <a:xfrm>
          <a:off x="2678" y="0"/>
          <a:ext cx="3263800" cy="457200"/>
        </a:xfrm>
        <a:prstGeom prst="chevron">
          <a:avLst/>
        </a:prstGeom>
        <a:solidFill>
          <a:schemeClr val="tx2">
            <a:lumMod val="25000"/>
            <a:lumOff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013" tIns="34671" rIns="34671" bIns="34671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Domain Analysis</a:t>
          </a:r>
        </a:p>
      </dsp:txBody>
      <dsp:txXfrm>
        <a:off x="231278" y="0"/>
        <a:ext cx="2806600" cy="457200"/>
      </dsp:txXfrm>
    </dsp:sp>
    <dsp:sp modelId="{B73D9641-2A00-493F-B5D4-A5150FE229E2}">
      <dsp:nvSpPr>
        <dsp:cNvPr id="0" name=""/>
        <dsp:cNvSpPr/>
      </dsp:nvSpPr>
      <dsp:spPr>
        <a:xfrm>
          <a:off x="2940099" y="0"/>
          <a:ext cx="3263800" cy="457200"/>
        </a:xfrm>
        <a:prstGeom prst="chevron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013" tIns="34671" rIns="34671" bIns="34671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Mutagenesis</a:t>
          </a:r>
        </a:p>
      </dsp:txBody>
      <dsp:txXfrm>
        <a:off x="3168699" y="0"/>
        <a:ext cx="2806600" cy="457200"/>
      </dsp:txXfrm>
    </dsp:sp>
    <dsp:sp modelId="{0B70EAFD-98A3-4ED3-8C0F-F68202A1C6D8}">
      <dsp:nvSpPr>
        <dsp:cNvPr id="0" name=""/>
        <dsp:cNvSpPr/>
      </dsp:nvSpPr>
      <dsp:spPr>
        <a:xfrm>
          <a:off x="5877519" y="0"/>
          <a:ext cx="3263800" cy="457200"/>
        </a:xfrm>
        <a:prstGeom prst="chevron">
          <a:avLst/>
        </a:prstGeom>
        <a:solidFill>
          <a:schemeClr val="tx2">
            <a:lumMod val="25000"/>
            <a:lumOff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013" tIns="34671" rIns="34671" bIns="34671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Biochemical</a:t>
          </a:r>
          <a:r>
            <a:rPr lang="en-US" sz="2600" kern="1200" baseline="0" dirty="0"/>
            <a:t> Assays</a:t>
          </a:r>
          <a:endParaRPr lang="en-US" sz="2600" kern="1200" dirty="0"/>
        </a:p>
      </dsp:txBody>
      <dsp:txXfrm>
        <a:off x="6106119" y="0"/>
        <a:ext cx="2806600" cy="4572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1058B3-2CD5-4C09-8B8C-16634754C69F}">
      <dsp:nvSpPr>
        <dsp:cNvPr id="0" name=""/>
        <dsp:cNvSpPr/>
      </dsp:nvSpPr>
      <dsp:spPr>
        <a:xfrm>
          <a:off x="2678" y="0"/>
          <a:ext cx="3263800" cy="457200"/>
        </a:xfrm>
        <a:prstGeom prst="chevron">
          <a:avLst/>
        </a:prstGeom>
        <a:solidFill>
          <a:schemeClr val="tx2">
            <a:lumMod val="25000"/>
            <a:lumOff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013" tIns="34671" rIns="34671" bIns="34671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Domain Analysis</a:t>
          </a:r>
        </a:p>
      </dsp:txBody>
      <dsp:txXfrm>
        <a:off x="231278" y="0"/>
        <a:ext cx="2806600" cy="457200"/>
      </dsp:txXfrm>
    </dsp:sp>
    <dsp:sp modelId="{B73D9641-2A00-493F-B5D4-A5150FE229E2}">
      <dsp:nvSpPr>
        <dsp:cNvPr id="0" name=""/>
        <dsp:cNvSpPr/>
      </dsp:nvSpPr>
      <dsp:spPr>
        <a:xfrm>
          <a:off x="2940099" y="0"/>
          <a:ext cx="3263800" cy="457200"/>
        </a:xfrm>
        <a:prstGeom prst="chevron">
          <a:avLst/>
        </a:prstGeom>
        <a:solidFill>
          <a:schemeClr val="tx2">
            <a:lumMod val="25000"/>
            <a:lumOff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013" tIns="34671" rIns="34671" bIns="34671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Mutagenesis</a:t>
          </a:r>
        </a:p>
      </dsp:txBody>
      <dsp:txXfrm>
        <a:off x="3168699" y="0"/>
        <a:ext cx="2806600" cy="457200"/>
      </dsp:txXfrm>
    </dsp:sp>
    <dsp:sp modelId="{0B70EAFD-98A3-4ED3-8C0F-F68202A1C6D8}">
      <dsp:nvSpPr>
        <dsp:cNvPr id="0" name=""/>
        <dsp:cNvSpPr/>
      </dsp:nvSpPr>
      <dsp:spPr>
        <a:xfrm>
          <a:off x="5877519" y="0"/>
          <a:ext cx="3263800" cy="457200"/>
        </a:xfrm>
        <a:prstGeom prst="chevron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013" tIns="34671" rIns="34671" bIns="34671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Biochemical</a:t>
          </a:r>
          <a:r>
            <a:rPr lang="en-US" sz="2600" kern="1200" baseline="0" dirty="0"/>
            <a:t> Assays</a:t>
          </a:r>
          <a:endParaRPr lang="en-US" sz="2600" kern="1200" dirty="0"/>
        </a:p>
      </dsp:txBody>
      <dsp:txXfrm>
        <a:off x="6106119" y="0"/>
        <a:ext cx="2806600" cy="4572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1058B3-2CD5-4C09-8B8C-16634754C69F}">
      <dsp:nvSpPr>
        <dsp:cNvPr id="0" name=""/>
        <dsp:cNvSpPr/>
      </dsp:nvSpPr>
      <dsp:spPr>
        <a:xfrm>
          <a:off x="2678" y="0"/>
          <a:ext cx="3263800" cy="457200"/>
        </a:xfrm>
        <a:prstGeom prst="chevron">
          <a:avLst/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014" tIns="36005" rIns="36005" bIns="3600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LIPC Mutant Rats</a:t>
          </a:r>
        </a:p>
      </dsp:txBody>
      <dsp:txXfrm>
        <a:off x="231278" y="0"/>
        <a:ext cx="2806600" cy="457200"/>
      </dsp:txXfrm>
    </dsp:sp>
    <dsp:sp modelId="{B73D9641-2A00-493F-B5D4-A5150FE229E2}">
      <dsp:nvSpPr>
        <dsp:cNvPr id="0" name=""/>
        <dsp:cNvSpPr/>
      </dsp:nvSpPr>
      <dsp:spPr>
        <a:xfrm>
          <a:off x="2940099" y="0"/>
          <a:ext cx="3263800" cy="457200"/>
        </a:xfrm>
        <a:prstGeom prst="chevron">
          <a:avLst/>
        </a:prstGeom>
        <a:solidFill>
          <a:schemeClr val="tx2">
            <a:lumMod val="25000"/>
            <a:lumOff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014" tIns="36005" rIns="36005" bIns="3600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RNA-seq</a:t>
          </a:r>
        </a:p>
      </dsp:txBody>
      <dsp:txXfrm>
        <a:off x="3168699" y="0"/>
        <a:ext cx="2806600" cy="457200"/>
      </dsp:txXfrm>
    </dsp:sp>
    <dsp:sp modelId="{0175EB57-FB0C-453F-A6C5-97579F4D21C1}">
      <dsp:nvSpPr>
        <dsp:cNvPr id="0" name=""/>
        <dsp:cNvSpPr/>
      </dsp:nvSpPr>
      <dsp:spPr>
        <a:xfrm>
          <a:off x="5877520" y="0"/>
          <a:ext cx="3263800" cy="457200"/>
        </a:xfrm>
        <a:prstGeom prst="chevron">
          <a:avLst/>
        </a:prstGeom>
        <a:solidFill>
          <a:schemeClr val="tx2">
            <a:lumMod val="25000"/>
            <a:lumOff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014" tIns="36005" rIns="36005" bIns="3600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GO</a:t>
          </a:r>
          <a:r>
            <a:rPr lang="en-US" sz="2700" kern="1200" baseline="0" dirty="0"/>
            <a:t> Analysis</a:t>
          </a:r>
          <a:endParaRPr lang="en-US" sz="2700" kern="1200" dirty="0"/>
        </a:p>
      </dsp:txBody>
      <dsp:txXfrm>
        <a:off x="6106120" y="0"/>
        <a:ext cx="2806600" cy="4572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1058B3-2CD5-4C09-8B8C-16634754C69F}">
      <dsp:nvSpPr>
        <dsp:cNvPr id="0" name=""/>
        <dsp:cNvSpPr/>
      </dsp:nvSpPr>
      <dsp:spPr>
        <a:xfrm>
          <a:off x="2678" y="0"/>
          <a:ext cx="3263800" cy="457200"/>
        </a:xfrm>
        <a:prstGeom prst="chevron">
          <a:avLst/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014" tIns="36005" rIns="36005" bIns="3600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LIPC Mutant Rats</a:t>
          </a:r>
        </a:p>
      </dsp:txBody>
      <dsp:txXfrm>
        <a:off x="231278" y="0"/>
        <a:ext cx="2806600" cy="457200"/>
      </dsp:txXfrm>
    </dsp:sp>
    <dsp:sp modelId="{B73D9641-2A00-493F-B5D4-A5150FE229E2}">
      <dsp:nvSpPr>
        <dsp:cNvPr id="0" name=""/>
        <dsp:cNvSpPr/>
      </dsp:nvSpPr>
      <dsp:spPr>
        <a:xfrm>
          <a:off x="2940099" y="0"/>
          <a:ext cx="3263800" cy="457200"/>
        </a:xfrm>
        <a:prstGeom prst="chevron">
          <a:avLst/>
        </a:prstGeom>
        <a:solidFill>
          <a:schemeClr val="tx2">
            <a:lumMod val="25000"/>
            <a:lumOff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014" tIns="36005" rIns="36005" bIns="3600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RNA-seq</a:t>
          </a:r>
        </a:p>
      </dsp:txBody>
      <dsp:txXfrm>
        <a:off x="3168699" y="0"/>
        <a:ext cx="2806600" cy="457200"/>
      </dsp:txXfrm>
    </dsp:sp>
    <dsp:sp modelId="{0175EB57-FB0C-453F-A6C5-97579F4D21C1}">
      <dsp:nvSpPr>
        <dsp:cNvPr id="0" name=""/>
        <dsp:cNvSpPr/>
      </dsp:nvSpPr>
      <dsp:spPr>
        <a:xfrm>
          <a:off x="5877520" y="0"/>
          <a:ext cx="3263800" cy="457200"/>
        </a:xfrm>
        <a:prstGeom prst="chevron">
          <a:avLst/>
        </a:prstGeom>
        <a:solidFill>
          <a:schemeClr val="tx2">
            <a:lumMod val="25000"/>
            <a:lumOff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014" tIns="36005" rIns="36005" bIns="3600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GO</a:t>
          </a:r>
          <a:r>
            <a:rPr lang="en-US" sz="2700" kern="1200" baseline="0" dirty="0"/>
            <a:t> Analysis</a:t>
          </a:r>
          <a:endParaRPr lang="en-US" sz="2700" kern="1200" dirty="0"/>
        </a:p>
      </dsp:txBody>
      <dsp:txXfrm>
        <a:off x="6106120" y="0"/>
        <a:ext cx="2806600" cy="45720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1058B3-2CD5-4C09-8B8C-16634754C69F}">
      <dsp:nvSpPr>
        <dsp:cNvPr id="0" name=""/>
        <dsp:cNvSpPr/>
      </dsp:nvSpPr>
      <dsp:spPr>
        <a:xfrm>
          <a:off x="2678" y="0"/>
          <a:ext cx="3263800" cy="457200"/>
        </a:xfrm>
        <a:prstGeom prst="chevron">
          <a:avLst/>
        </a:prstGeom>
        <a:solidFill>
          <a:schemeClr val="tx2">
            <a:lumMod val="25000"/>
            <a:lumOff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014" tIns="36005" rIns="36005" bIns="3600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LIPC Mutant</a:t>
          </a:r>
          <a:r>
            <a:rPr lang="en-US" sz="2700" kern="1200" baseline="0" dirty="0"/>
            <a:t> Rats</a:t>
          </a:r>
          <a:endParaRPr lang="en-US" sz="2700" kern="1200" dirty="0"/>
        </a:p>
      </dsp:txBody>
      <dsp:txXfrm>
        <a:off x="231278" y="0"/>
        <a:ext cx="2806600" cy="457200"/>
      </dsp:txXfrm>
    </dsp:sp>
    <dsp:sp modelId="{B73D9641-2A00-493F-B5D4-A5150FE229E2}">
      <dsp:nvSpPr>
        <dsp:cNvPr id="0" name=""/>
        <dsp:cNvSpPr/>
      </dsp:nvSpPr>
      <dsp:spPr>
        <a:xfrm>
          <a:off x="2940099" y="0"/>
          <a:ext cx="3263800" cy="457200"/>
        </a:xfrm>
        <a:prstGeom prst="chevron">
          <a:avLst/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014" tIns="36005" rIns="36005" bIns="3600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RNA-seq</a:t>
          </a:r>
        </a:p>
      </dsp:txBody>
      <dsp:txXfrm>
        <a:off x="3168699" y="0"/>
        <a:ext cx="2806600" cy="457200"/>
      </dsp:txXfrm>
    </dsp:sp>
    <dsp:sp modelId="{0175EB57-FB0C-453F-A6C5-97579F4D21C1}">
      <dsp:nvSpPr>
        <dsp:cNvPr id="0" name=""/>
        <dsp:cNvSpPr/>
      </dsp:nvSpPr>
      <dsp:spPr>
        <a:xfrm>
          <a:off x="5877520" y="0"/>
          <a:ext cx="3263800" cy="457200"/>
        </a:xfrm>
        <a:prstGeom prst="chevron">
          <a:avLst/>
        </a:prstGeom>
        <a:solidFill>
          <a:schemeClr val="tx2">
            <a:lumMod val="25000"/>
            <a:lumOff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014" tIns="36005" rIns="36005" bIns="3600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GO</a:t>
          </a:r>
          <a:r>
            <a:rPr lang="en-US" sz="2700" kern="1200" baseline="0" dirty="0"/>
            <a:t> Analysis</a:t>
          </a:r>
          <a:endParaRPr lang="en-US" sz="2700" kern="1200" dirty="0"/>
        </a:p>
      </dsp:txBody>
      <dsp:txXfrm>
        <a:off x="6106120" y="0"/>
        <a:ext cx="2806600" cy="45720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1058B3-2CD5-4C09-8B8C-16634754C69F}">
      <dsp:nvSpPr>
        <dsp:cNvPr id="0" name=""/>
        <dsp:cNvSpPr/>
      </dsp:nvSpPr>
      <dsp:spPr>
        <a:xfrm>
          <a:off x="2678" y="0"/>
          <a:ext cx="3263800" cy="457200"/>
        </a:xfrm>
        <a:prstGeom prst="chevron">
          <a:avLst/>
        </a:prstGeom>
        <a:solidFill>
          <a:schemeClr val="tx2">
            <a:lumMod val="25000"/>
            <a:lumOff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014" tIns="36005" rIns="36005" bIns="3600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LIPC Mutant</a:t>
          </a:r>
          <a:r>
            <a:rPr lang="en-US" sz="2700" kern="1200" baseline="0" dirty="0"/>
            <a:t> Rats</a:t>
          </a:r>
          <a:endParaRPr lang="en-US" sz="2700" kern="1200" dirty="0"/>
        </a:p>
      </dsp:txBody>
      <dsp:txXfrm>
        <a:off x="231278" y="0"/>
        <a:ext cx="2806600" cy="457200"/>
      </dsp:txXfrm>
    </dsp:sp>
    <dsp:sp modelId="{B73D9641-2A00-493F-B5D4-A5150FE229E2}">
      <dsp:nvSpPr>
        <dsp:cNvPr id="0" name=""/>
        <dsp:cNvSpPr/>
      </dsp:nvSpPr>
      <dsp:spPr>
        <a:xfrm>
          <a:off x="2940099" y="0"/>
          <a:ext cx="3263800" cy="457200"/>
        </a:xfrm>
        <a:prstGeom prst="chevron">
          <a:avLst/>
        </a:prstGeom>
        <a:solidFill>
          <a:schemeClr val="tx2">
            <a:lumMod val="25000"/>
            <a:lumOff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014" tIns="36005" rIns="36005" bIns="3600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RNA-seq</a:t>
          </a:r>
        </a:p>
      </dsp:txBody>
      <dsp:txXfrm>
        <a:off x="3168699" y="0"/>
        <a:ext cx="2806600" cy="457200"/>
      </dsp:txXfrm>
    </dsp:sp>
    <dsp:sp modelId="{0175EB57-FB0C-453F-A6C5-97579F4D21C1}">
      <dsp:nvSpPr>
        <dsp:cNvPr id="0" name=""/>
        <dsp:cNvSpPr/>
      </dsp:nvSpPr>
      <dsp:spPr>
        <a:xfrm>
          <a:off x="5880199" y="0"/>
          <a:ext cx="3263800" cy="457200"/>
        </a:xfrm>
        <a:prstGeom prst="chevron">
          <a:avLst/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014" tIns="36005" rIns="36005" bIns="3600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GO</a:t>
          </a:r>
          <a:r>
            <a:rPr lang="en-US" sz="2700" kern="1200" baseline="0" dirty="0"/>
            <a:t> Analysis</a:t>
          </a:r>
          <a:endParaRPr lang="en-US" sz="2700" kern="1200" dirty="0"/>
        </a:p>
      </dsp:txBody>
      <dsp:txXfrm>
        <a:off x="6108799" y="0"/>
        <a:ext cx="2806600" cy="45720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1058B3-2CD5-4C09-8B8C-16634754C69F}">
      <dsp:nvSpPr>
        <dsp:cNvPr id="0" name=""/>
        <dsp:cNvSpPr/>
      </dsp:nvSpPr>
      <dsp:spPr>
        <a:xfrm>
          <a:off x="2678" y="0"/>
          <a:ext cx="3263800" cy="457200"/>
        </a:xfrm>
        <a:prstGeom prst="chevron">
          <a:avLst/>
        </a:prstGeom>
        <a:solidFill>
          <a:schemeClr val="tx2">
            <a:lumMod val="25000"/>
            <a:lumOff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014" tIns="36005" rIns="36005" bIns="3600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LIPC Mutant</a:t>
          </a:r>
          <a:r>
            <a:rPr lang="en-US" sz="2700" kern="1200" baseline="0" dirty="0"/>
            <a:t> Rats</a:t>
          </a:r>
          <a:endParaRPr lang="en-US" sz="2700" kern="1200" dirty="0"/>
        </a:p>
      </dsp:txBody>
      <dsp:txXfrm>
        <a:off x="231278" y="0"/>
        <a:ext cx="2806600" cy="457200"/>
      </dsp:txXfrm>
    </dsp:sp>
    <dsp:sp modelId="{B73D9641-2A00-493F-B5D4-A5150FE229E2}">
      <dsp:nvSpPr>
        <dsp:cNvPr id="0" name=""/>
        <dsp:cNvSpPr/>
      </dsp:nvSpPr>
      <dsp:spPr>
        <a:xfrm>
          <a:off x="2940099" y="0"/>
          <a:ext cx="3263800" cy="457200"/>
        </a:xfrm>
        <a:prstGeom prst="chevron">
          <a:avLst/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014" tIns="36005" rIns="36005" bIns="3600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TAP-MS</a:t>
          </a:r>
        </a:p>
      </dsp:txBody>
      <dsp:txXfrm>
        <a:off x="3168699" y="0"/>
        <a:ext cx="2806600" cy="457200"/>
      </dsp:txXfrm>
    </dsp:sp>
    <dsp:sp modelId="{0175EB57-FB0C-453F-A6C5-97579F4D21C1}">
      <dsp:nvSpPr>
        <dsp:cNvPr id="0" name=""/>
        <dsp:cNvSpPr/>
      </dsp:nvSpPr>
      <dsp:spPr>
        <a:xfrm>
          <a:off x="5877520" y="0"/>
          <a:ext cx="3263800" cy="457200"/>
        </a:xfrm>
        <a:prstGeom prst="chevron">
          <a:avLst/>
        </a:prstGeom>
        <a:solidFill>
          <a:schemeClr val="tx2">
            <a:lumMod val="25000"/>
            <a:lumOff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014" tIns="36005" rIns="36005" bIns="3600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Network</a:t>
          </a:r>
          <a:r>
            <a:rPr lang="en-US" sz="2700" kern="1200" baseline="0" dirty="0"/>
            <a:t> Analysis</a:t>
          </a:r>
          <a:endParaRPr lang="en-US" sz="2700" kern="1200" dirty="0"/>
        </a:p>
      </dsp:txBody>
      <dsp:txXfrm>
        <a:off x="6106120" y="0"/>
        <a:ext cx="2806600" cy="4572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067DB4-D0D8-4225-9A38-047177A06086}" type="datetimeFigureOut">
              <a:rPr lang="en-US" smtClean="0"/>
              <a:t>5/10/2019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F50CB9-1F67-4826-82D4-42EE226CF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656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a.springernature.com/original/springer-static/image/art%3A10.1007%2Fs11552-009-9206-7/MediaObjects/11552_2009_9206_Fig1_HTML.jpg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UW logo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F50CB9-1F67-4826-82D4-42EE226CFA0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0998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Study HLD’s effect on reproduction using rats.</a:t>
            </a:r>
          </a:p>
          <a:p>
            <a:r>
              <a:rPr lang="en-US" dirty="0"/>
              <a:t>Rat granulosa cells have the same preferences for cholesterol substrates as humans.</a:t>
            </a:r>
          </a:p>
          <a:p>
            <a:r>
              <a:rPr lang="en-US" dirty="0"/>
              <a:t>Progesterone levels can be checked by blood test.</a:t>
            </a:r>
          </a:p>
          <a:p>
            <a:r>
              <a:rPr lang="en-US" dirty="0"/>
              <a:t>Combination of human cell culture and live rat models.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F50CB9-1F67-4826-82D4-42EE226CFA0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6653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Combination of cell culture (Chinese Hamster Ovarian cells) and live rat models.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F50CB9-1F67-4826-82D4-42EE226CFA0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8951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Blasted LIPC and found 3 conserved glycosylation sites in exons 1 and 2 (N42, N56, N78).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F50CB9-1F67-4826-82D4-42EE226CFA0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0624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Blasted LIPC and found 3 conserved glycosylation sites in exons 1 and 2 (N42, N56, N78).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F50CB9-1F67-4826-82D4-42EE226CFA0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7392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Blasted LIPC and found 3 conserved glycosylation sites in exons 1 and 2 (N42, N56, N78).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F50CB9-1F67-4826-82D4-42EE226CFA0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0939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Blasted LIPC and found 3 conserved glycosylation sites in exons 1 and 2 (N42, N56, N78).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F50CB9-1F67-4826-82D4-42EE226CFA0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7548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Maybe add in specific mutations?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F50CB9-1F67-4826-82D4-42EE226CFA0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2168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Xanthomas</a:t>
            </a:r>
          </a:p>
          <a:p>
            <a:endParaRPr lang="en-US" dirty="0"/>
          </a:p>
          <a:p>
            <a:r>
              <a:rPr lang="en-US" dirty="0">
                <a:hlinkClick r:id="rId3"/>
              </a:rPr>
              <a:t>https://media.springernature.com/original/springer-static/image/art%3A10.1007%2Fs11552-009-9206-7/MediaObjects/11552_2009_9206_Fig1_HTML.jpg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F50CB9-1F67-4826-82D4-42EE226CFA0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0343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Maybe add in specific mutations?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F50CB9-1F67-4826-82D4-42EE226CFA0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6542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F50CB9-1F67-4826-82D4-42EE226CFA0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9795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LIPC is well-conserved across multiple species, but duplication events have complicated functional similarities</a:t>
            </a:r>
          </a:p>
          <a:p>
            <a:r>
              <a:rPr lang="en-US" dirty="0"/>
              <a:t>This is a small sample of all the related lipases in the human genome/proteome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F50CB9-1F67-4826-82D4-42EE226CFA0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4906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Exons 1+2= 90aa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F50CB9-1F67-4826-82D4-42EE226CFA0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7515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Exons 1+2= 90aa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F50CB9-1F67-4826-82D4-42EE226CFA0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8160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Study HLD’s effect on reproduction using rats.</a:t>
            </a:r>
          </a:p>
          <a:p>
            <a:r>
              <a:rPr lang="en-US" dirty="0"/>
              <a:t>Rat granulosa cells have the same preferences for cholesterol substrates as humans.</a:t>
            </a:r>
          </a:p>
          <a:p>
            <a:r>
              <a:rPr lang="en-US" dirty="0"/>
              <a:t>Progesterone levels can be checked by blood test.</a:t>
            </a:r>
          </a:p>
          <a:p>
            <a:r>
              <a:rPr lang="en-US" dirty="0"/>
              <a:t>Combination of human cell culture and live rat models.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F50CB9-1F67-4826-82D4-42EE226CFA0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556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0768E-8D3F-4675-87E9-437764ACBF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B2F59C-DC01-40B9-89AF-AA95C444B4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17D53A-777B-4EB4-9868-34D5BE159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FF06D-D8EE-4656-B8E9-D1030B443FA5}" type="datetimeFigureOut">
              <a:rPr lang="en-US" smtClean="0"/>
              <a:t>5/10/2019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3A8BC6-6D45-4727-9FFE-4E2CFA555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CFF35C-14F2-40C8-AFF1-1C38A13DC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B2B7B-E14B-455B-9F78-AB2AA108B9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458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069547-BCAA-49BC-8739-D75F12FBA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0030ED-2C7F-4F8A-90BC-B243F901F7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DED8B0-5545-4D83-9428-3FA2E3E40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FF06D-D8EE-4656-B8E9-D1030B443FA5}" type="datetimeFigureOut">
              <a:rPr lang="en-US" smtClean="0"/>
              <a:t>5/10/2019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E95229-4D0C-4951-92AB-81142713F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10F2E9-F889-4F71-A6A1-841EA985C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B2B7B-E14B-455B-9F78-AB2AA108B9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008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C204AB6-BA37-48B5-ADDD-F082047EF3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A97BDD-4CE4-4A89-BDCD-0093341E31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F3F6E4-E6F2-4FA6-99F2-6D36DAF3F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FF06D-D8EE-4656-B8E9-D1030B443FA5}" type="datetimeFigureOut">
              <a:rPr lang="en-US" smtClean="0"/>
              <a:t>5/10/2019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5A2DE1-DAC5-41B3-8479-38373A52F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37A644-EF40-47A4-98F6-093A463E5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B2B7B-E14B-455B-9F78-AB2AA108B9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254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EE8AA-64C3-4826-9801-E5AC86F40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05819E-AB49-46F9-8541-16DF6C56F8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6F63E2-3C13-4C66-9249-3F258234B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FF06D-D8EE-4656-B8E9-D1030B443FA5}" type="datetimeFigureOut">
              <a:rPr lang="en-US" smtClean="0"/>
              <a:t>5/10/2019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F76D19-B45F-49F6-AF70-821EA597D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9F05F0-8236-4A96-B842-EB9C09B07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B2B7B-E14B-455B-9F78-AB2AA108B9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612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37A00-6C72-4898-82B2-F5C642073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CE8ACC-02DA-4D66-9C0D-41F04F97DD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D7FB3E-91C6-4287-90E1-8618DCB3D1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FF06D-D8EE-4656-B8E9-D1030B443FA5}" type="datetimeFigureOut">
              <a:rPr lang="en-US" smtClean="0"/>
              <a:t>5/10/2019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A8881A-E80D-4A5F-8EB0-5EEB7E1E9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453E15-071B-4473-ACCC-0894D77DA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B2B7B-E14B-455B-9F78-AB2AA108B9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467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231F4-C709-48EF-A819-A64EEC4D4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6FDB6F-9570-4EAA-BB8D-41129E69D7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B23BE3-0B69-4E46-A24F-9CB1B6B239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6B99B9-B613-42F7-A0E8-45A5952EAE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FF06D-D8EE-4656-B8E9-D1030B443FA5}" type="datetimeFigureOut">
              <a:rPr lang="en-US" smtClean="0"/>
              <a:t>5/10/2019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9C0938-4644-47BA-B9AD-1F51DEE8F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B6699E-A100-4F86-BF8C-BA8652D78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B2B7B-E14B-455B-9F78-AB2AA108B9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46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E203A-C7B5-486E-A602-C49EBD28D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DCEBE9-0F18-4BDA-B08D-A58163CC1B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EB2F77-2909-46F1-87BC-A74E7B2B3B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34359D-5084-426E-B3E3-106604CF78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5F519C-F8A0-4D18-8828-CC2D5CF423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438AF9-39CD-4C62-8B01-1A0B412AC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FF06D-D8EE-4656-B8E9-D1030B443FA5}" type="datetimeFigureOut">
              <a:rPr lang="en-US" smtClean="0"/>
              <a:t>5/10/2019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720AC0-CA02-4941-8FFF-60B3F5991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EA03E3-6F0C-460F-AFC2-D4E79A8AF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B2B7B-E14B-455B-9F78-AB2AA108B9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089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ECE102-92F2-4478-85B5-A68D2D7507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00AC14-92E1-4B7F-A778-E03FEC2E7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FF06D-D8EE-4656-B8E9-D1030B443FA5}" type="datetimeFigureOut">
              <a:rPr lang="en-US" smtClean="0"/>
              <a:t>5/10/2019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D8C500-A160-4AC9-9810-43632A299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DDBF07-1211-4116-B006-512485D61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B2B7B-E14B-455B-9F78-AB2AA108B9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055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6C82A75-2446-42F0-AB20-2D1A13AA6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FF06D-D8EE-4656-B8E9-D1030B443FA5}" type="datetimeFigureOut">
              <a:rPr lang="en-US" smtClean="0"/>
              <a:t>5/10/2019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5FD593-8847-4A4E-832B-5C8317F6C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9B3565-F309-4A57-83F0-1A263CCA6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B2B7B-E14B-455B-9F78-AB2AA108B9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617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1349C-51BC-46AA-BEF2-851966CC2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347CD3-D2B7-404A-8F9A-279A94F132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AC463D-FF8E-4CAA-A366-98685E923F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0A1E7D-E6B0-4024-8308-11FC6816A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FF06D-D8EE-4656-B8E9-D1030B443FA5}" type="datetimeFigureOut">
              <a:rPr lang="en-US" smtClean="0"/>
              <a:t>5/10/2019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F481C0-855F-4C07-AEAF-C4D2B4D69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5534D1-1045-4B98-B9C3-C33DFCE77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B2B7B-E14B-455B-9F78-AB2AA108B9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228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D427F6-3AF0-40EC-AB8C-4DF9DA4DF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9FFEE09-A765-422A-9DC0-1674934275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67F377-C7AF-42E4-98EA-4662CD8DA9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E33D08-FE1E-44B5-B711-78F80BFEC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FF06D-D8EE-4656-B8E9-D1030B443FA5}" type="datetimeFigureOut">
              <a:rPr lang="en-US" smtClean="0"/>
              <a:t>5/10/2019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09B5AB-CA0C-4301-B76F-780D5D9AC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F2DD09-5ECA-424A-BE38-E3BFA8263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B2B7B-E14B-455B-9F78-AB2AA108B9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806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76936D3-A1E0-4D22-821A-55EF5961C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62642B-8554-4E6E-9290-58F75A9661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DF3772-6F9E-4737-8731-C8298695B1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FF06D-D8EE-4656-B8E9-D1030B443FA5}" type="datetimeFigureOut">
              <a:rPr lang="en-US" smtClean="0"/>
              <a:t>5/10/2019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DE9D4B-24B3-4841-BF0D-9DE30BEABE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330297-5860-41C0-886E-2FD486DD71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4B2B7B-E14B-455B-9F78-AB2AA108B9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69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4.xml"/><Relationship Id="rId11" Type="http://schemas.openxmlformats.org/officeDocument/2006/relationships/comments" Target="../comments/comment1.xml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24.jpeg"/><Relationship Id="rId4" Type="http://schemas.openxmlformats.org/officeDocument/2006/relationships/diagramLayout" Target="../diagrams/layout4.xml"/><Relationship Id="rId9" Type="http://schemas.openxmlformats.org/officeDocument/2006/relationships/image" Target="../media/image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25.JP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25.JP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25.JP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diagramLayout" Target="../diagrams/layout9.xml"/><Relationship Id="rId7" Type="http://schemas.openxmlformats.org/officeDocument/2006/relationships/image" Target="../media/image25.JP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diagramLayout" Target="../diagrams/layout10.xml"/><Relationship Id="rId7" Type="http://schemas.openxmlformats.org/officeDocument/2006/relationships/image" Target="../media/image25.JP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ell.com/trends/endocrinology-metabolism/fulltext/S1043-2760(17)30113-3" TargetMode="External"/><Relationship Id="rId3" Type="http://schemas.openxmlformats.org/officeDocument/2006/relationships/hyperlink" Target="https://www.uniprot.org/uniprot/P11150" TargetMode="External"/><Relationship Id="rId7" Type="http://schemas.openxmlformats.org/officeDocument/2006/relationships/hyperlink" Target="https://www.gutmicrobiotaforhealth.com/en/bacterial-butyrate-prevents-atherosclerosis-by-maintaining-gut-barrier-function-in-mice/" TargetMode="External"/><Relationship Id="rId2" Type="http://schemas.openxmlformats.org/officeDocument/2006/relationships/hyperlink" Target="https://www.suppreviewers.com/ingredients/lipase/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thecostaricanews.com/know-low-progesterone/" TargetMode="External"/><Relationship Id="rId11" Type="http://schemas.openxmlformats.org/officeDocument/2006/relationships/hyperlink" Target="https://www.nature.com/articles/nbt0510-421" TargetMode="External"/><Relationship Id="rId5" Type="http://schemas.openxmlformats.org/officeDocument/2006/relationships/hyperlink" Target="https://www.everydayhealth.com/type-2-diabetes/diet/can-eating-too-much-sugar-cause-diabetes/" TargetMode="External"/><Relationship Id="rId10" Type="http://schemas.openxmlformats.org/officeDocument/2006/relationships/hyperlink" Target="https://www.researchgate.net/figure/In-vitro-culture-of-human-ovarian-tissue-a-Freshly-collected-and-fixed-ovarian-tissue_fig7_11494863" TargetMode="External"/><Relationship Id="rId4" Type="http://schemas.openxmlformats.org/officeDocument/2006/relationships/hyperlink" Target="https://www.sciencedirect.com/science/article/pii/S0031302518305713#fig1" TargetMode="External"/><Relationship Id="rId9" Type="http://schemas.openxmlformats.org/officeDocument/2006/relationships/hyperlink" Target="https://squeaksandnibbles.com/baby-rats/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infertility">
            <a:extLst>
              <a:ext uri="{FF2B5EF4-FFF2-40B4-BE49-F238E27FC236}">
                <a16:creationId xmlns:a16="http://schemas.microsoft.com/office/drawing/2014/main" id="{9D79C4D9-7654-429A-929B-C2E00E3666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1" r="15245"/>
          <a:stretch/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02D1B4F-14B5-48D6-9AC6-DD51465D99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" y="293429"/>
            <a:ext cx="9144000" cy="967694"/>
          </a:xfrm>
          <a:solidFill>
            <a:schemeClr val="bg1">
              <a:alpha val="46000"/>
            </a:schemeClr>
          </a:solidFill>
          <a:ln>
            <a:noFill/>
          </a:ln>
        </p:spPr>
        <p:txBody>
          <a:bodyPr anchor="ctr">
            <a:noAutofit/>
          </a:bodyPr>
          <a:lstStyle/>
          <a:p>
            <a:r>
              <a:rPr lang="en-US" sz="4800" b="1" dirty="0">
                <a:latin typeface="+mn-lt"/>
              </a:rPr>
              <a:t>Hepatic Lipase Deficiency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042D56-AE41-4FA0-B2F4-33122D32E1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2751" y="6256998"/>
            <a:ext cx="8391249" cy="606612"/>
          </a:xfrm>
          <a:solidFill>
            <a:schemeClr val="accent2"/>
          </a:solidFill>
        </p:spPr>
        <p:txBody>
          <a:bodyPr anchor="ctr">
            <a:normAutofit/>
          </a:bodyPr>
          <a:lstStyle/>
          <a:p>
            <a:pPr algn="l"/>
            <a:r>
              <a:rPr lang="en-US" sz="3200" b="1" dirty="0">
                <a:solidFill>
                  <a:schemeClr val="bg1"/>
                </a:solidFill>
              </a:rPr>
              <a:t>Jessica Thornton</a:t>
            </a:r>
          </a:p>
        </p:txBody>
      </p:sp>
      <p:pic>
        <p:nvPicPr>
          <p:cNvPr id="5" name="Picture 4" descr="A person standing in front of a mountain&#10;&#10;Description automatically generated">
            <a:extLst>
              <a:ext uri="{FF2B5EF4-FFF2-40B4-BE49-F238E27FC236}">
                <a16:creationId xmlns:a16="http://schemas.microsoft.com/office/drawing/2014/main" id="{98293BD1-ADD3-43B0-88FF-DF69447BAFF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06" t="27538"/>
          <a:stretch/>
        </p:blipFill>
        <p:spPr>
          <a:xfrm>
            <a:off x="-1" y="5557752"/>
            <a:ext cx="752753" cy="130585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F6DEA25-5989-45E4-9B6F-EF8A34ABCF0D}"/>
              </a:ext>
            </a:extLst>
          </p:cNvPr>
          <p:cNvSpPr txBox="1"/>
          <p:nvPr/>
        </p:nvSpPr>
        <p:spPr>
          <a:xfrm>
            <a:off x="4332515" y="3084531"/>
            <a:ext cx="49747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+mj-lt"/>
              </a:rPr>
              <a:t>and Infertility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DB518E8-D624-4B0A-B8AA-0A37EE86FB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6842" y="6279941"/>
            <a:ext cx="1665523" cy="560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456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9DBF9-ABFE-4924-943C-7A5FAD6EA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616" y="1165225"/>
            <a:ext cx="4292150" cy="1806574"/>
          </a:xfrm>
        </p:spPr>
        <p:txBody>
          <a:bodyPr>
            <a:normAutofit/>
          </a:bodyPr>
          <a:lstStyle/>
          <a:p>
            <a:r>
              <a:rPr lang="en-US" b="1" dirty="0">
                <a:latin typeface="+mn-lt"/>
              </a:rPr>
              <a:t>Hepatic Lipase Deficiency Complications</a:t>
            </a:r>
          </a:p>
        </p:txBody>
      </p:sp>
      <p:pic>
        <p:nvPicPr>
          <p:cNvPr id="10244" name="Picture 4" descr="Picture">
            <a:extLst>
              <a:ext uri="{FF2B5EF4-FFF2-40B4-BE49-F238E27FC236}">
                <a16:creationId xmlns:a16="http://schemas.microsoft.com/office/drawing/2014/main" id="{C58463F7-63E1-45A3-93BF-B55DB7093E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235" y="3167743"/>
            <a:ext cx="4343400" cy="3052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Image result for type 2 diabetes">
            <a:extLst>
              <a:ext uri="{FF2B5EF4-FFF2-40B4-BE49-F238E27FC236}">
                <a16:creationId xmlns:a16="http://schemas.microsoft.com/office/drawing/2014/main" id="{60B34F89-3651-4C3C-8BFF-4B4F57B89A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235" y="657905"/>
            <a:ext cx="4343400" cy="2442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Image result for atherosclerosis">
            <a:extLst>
              <a:ext uri="{FF2B5EF4-FFF2-40B4-BE49-F238E27FC236}">
                <a16:creationId xmlns:a16="http://schemas.microsoft.com/office/drawing/2014/main" id="{9A7ADDD8-58B7-4743-81EC-D0AC58F1BA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307" y="3167743"/>
            <a:ext cx="4343400" cy="2330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9F12FD0-9D1D-4D16-A104-E5306EEE56F2}"/>
              </a:ext>
            </a:extLst>
          </p:cNvPr>
          <p:cNvSpPr txBox="1"/>
          <p:nvPr/>
        </p:nvSpPr>
        <p:spPr>
          <a:xfrm>
            <a:off x="4928049" y="3100074"/>
            <a:ext cx="28933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via progesterone?</a:t>
            </a:r>
          </a:p>
        </p:txBody>
      </p:sp>
      <p:pic>
        <p:nvPicPr>
          <p:cNvPr id="6" name="Graphic 5" descr="Question mark">
            <a:extLst>
              <a:ext uri="{FF2B5EF4-FFF2-40B4-BE49-F238E27FC236}">
                <a16:creationId xmlns:a16="http://schemas.microsoft.com/office/drawing/2014/main" id="{19639C46-64DB-4D11-BCE3-6C1843F215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300065" y="560613"/>
            <a:ext cx="4528457" cy="4528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8238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9DBF9-ABFE-4924-943C-7A5FAD6EA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307" y="312226"/>
            <a:ext cx="8681662" cy="600645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+mn-lt"/>
              </a:rPr>
              <a:t>Where is LIPC expressed?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B067374-D445-4F12-B5BA-94440D459E65}"/>
              </a:ext>
            </a:extLst>
          </p:cNvPr>
          <p:cNvGrpSpPr/>
          <p:nvPr/>
        </p:nvGrpSpPr>
        <p:grpSpPr>
          <a:xfrm>
            <a:off x="3456136" y="1832466"/>
            <a:ext cx="2231729" cy="4572000"/>
            <a:chOff x="1237958" y="1043249"/>
            <a:chExt cx="2231729" cy="4572000"/>
          </a:xfrm>
        </p:grpSpPr>
        <p:pic>
          <p:nvPicPr>
            <p:cNvPr id="1030" name="Picture 6" descr="Image result for human body outline">
              <a:extLst>
                <a:ext uri="{FF2B5EF4-FFF2-40B4-BE49-F238E27FC236}">
                  <a16:creationId xmlns:a16="http://schemas.microsoft.com/office/drawing/2014/main" id="{860E0361-6EC8-44A7-A073-29638315817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86" t="747" r="2536" b="1455"/>
            <a:stretch/>
          </p:blipFill>
          <p:spPr bwMode="auto">
            <a:xfrm>
              <a:off x="1237958" y="1043249"/>
              <a:ext cx="2231729" cy="457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10" descr="Image result for human ovaries cartoon">
              <a:extLst>
                <a:ext uri="{FF2B5EF4-FFF2-40B4-BE49-F238E27FC236}">
                  <a16:creationId xmlns:a16="http://schemas.microsoft.com/office/drawing/2014/main" id="{6D1EB5B2-48F4-4210-825F-9C1B99A8920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37" t="18121" r="13077" b="25470"/>
            <a:stretch/>
          </p:blipFill>
          <p:spPr bwMode="auto">
            <a:xfrm>
              <a:off x="2128911" y="3111749"/>
              <a:ext cx="445477" cy="3723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6" name="Picture 12" descr="Image result for human liver cartoon">
              <a:extLst>
                <a:ext uri="{FF2B5EF4-FFF2-40B4-BE49-F238E27FC236}">
                  <a16:creationId xmlns:a16="http://schemas.microsoft.com/office/drawing/2014/main" id="{0E1C1ABE-74E1-45D4-8FF6-85EBF27456D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153" t="11939" r="9435" b="20000"/>
            <a:stretch/>
          </p:blipFill>
          <p:spPr bwMode="auto">
            <a:xfrm>
              <a:off x="2017242" y="2370851"/>
              <a:ext cx="706326" cy="6377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5" name="Picture 14" descr="A screenshot of a cell phone&#10;&#10;Description automatically generated">
            <a:extLst>
              <a:ext uri="{FF2B5EF4-FFF2-40B4-BE49-F238E27FC236}">
                <a16:creationId xmlns:a16="http://schemas.microsoft.com/office/drawing/2014/main" id="{FAF9B568-3E17-4762-8AAE-F1222C0B8FD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60" t="-7" r="8036" b="90136"/>
          <a:stretch/>
        </p:blipFill>
        <p:spPr>
          <a:xfrm>
            <a:off x="1170215" y="1110343"/>
            <a:ext cx="6803571" cy="48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4319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9DBF9-ABFE-4924-943C-7A5FAD6EA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307" y="312226"/>
            <a:ext cx="8681662" cy="600645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+mn-lt"/>
              </a:rPr>
              <a:t>Where is LIPC expressed?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D69B9DE-9ACA-48E1-BE77-4561D0D4E26F}"/>
              </a:ext>
            </a:extLst>
          </p:cNvPr>
          <p:cNvGrpSpPr/>
          <p:nvPr/>
        </p:nvGrpSpPr>
        <p:grpSpPr>
          <a:xfrm>
            <a:off x="2454729" y="1099457"/>
            <a:ext cx="5519057" cy="5305009"/>
            <a:chOff x="2454729" y="1099457"/>
            <a:chExt cx="5519057" cy="5305009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A1C87BAC-03AE-47AD-99ED-662E5D3A5F28}"/>
                </a:ext>
              </a:extLst>
            </p:cNvPr>
            <p:cNvGrpSpPr/>
            <p:nvPr/>
          </p:nvGrpSpPr>
          <p:grpSpPr>
            <a:xfrm>
              <a:off x="3456136" y="1832466"/>
              <a:ext cx="2231729" cy="4572000"/>
              <a:chOff x="5674313" y="1043249"/>
              <a:chExt cx="2231729" cy="4572000"/>
            </a:xfrm>
          </p:grpSpPr>
          <p:pic>
            <p:nvPicPr>
              <p:cNvPr id="23" name="Picture 6" descr="Image result for human body outline">
                <a:extLst>
                  <a:ext uri="{FF2B5EF4-FFF2-40B4-BE49-F238E27FC236}">
                    <a16:creationId xmlns:a16="http://schemas.microsoft.com/office/drawing/2014/main" id="{D73A1C37-41EA-41E4-AC44-6AAC2BF0E38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86" t="747" r="2536" b="1455"/>
              <a:stretch/>
            </p:blipFill>
            <p:spPr bwMode="auto">
              <a:xfrm>
                <a:off x="5674313" y="1043249"/>
                <a:ext cx="2231729" cy="4572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" name="Picture 10" descr="Image result for human ovaries cartoon">
                <a:extLst>
                  <a:ext uri="{FF2B5EF4-FFF2-40B4-BE49-F238E27FC236}">
                    <a16:creationId xmlns:a16="http://schemas.microsoft.com/office/drawing/2014/main" id="{727C73D4-45B7-4D1D-9028-797BD3FA6A4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037" t="18121" r="13077" b="25470"/>
              <a:stretch/>
            </p:blipFill>
            <p:spPr bwMode="auto">
              <a:xfrm>
                <a:off x="6565266" y="3111749"/>
                <a:ext cx="445477" cy="37234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" name="Picture 12" descr="Image result for human liver cartoon">
                <a:extLst>
                  <a:ext uri="{FF2B5EF4-FFF2-40B4-BE49-F238E27FC236}">
                    <a16:creationId xmlns:a16="http://schemas.microsoft.com/office/drawing/2014/main" id="{60BF389F-23B3-4E6F-8597-C676BAC3ACB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153" t="11939" r="9435" b="20000"/>
              <a:stretch/>
            </p:blipFill>
            <p:spPr bwMode="auto">
              <a:xfrm>
                <a:off x="6458286" y="2370851"/>
                <a:ext cx="706326" cy="63773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5" name="Picture 14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FAF9B568-3E17-4762-8AAE-F1222C0B8F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607" t="-227" r="8036" b="90465"/>
            <a:stretch/>
          </p:blipFill>
          <p:spPr>
            <a:xfrm>
              <a:off x="2454729" y="1099457"/>
              <a:ext cx="5519057" cy="4844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227897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progesterone">
            <a:extLst>
              <a:ext uri="{FF2B5EF4-FFF2-40B4-BE49-F238E27FC236}">
                <a16:creationId xmlns:a16="http://schemas.microsoft.com/office/drawing/2014/main" id="{3AAE0E82-6229-4FE4-BC14-3A53520DA6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390" y="961812"/>
            <a:ext cx="7319219" cy="5391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AE9DBF9-ABFE-4924-943C-7A5FAD6EA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307" y="201387"/>
            <a:ext cx="8681662" cy="738700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latin typeface="+mn-lt"/>
              </a:rPr>
              <a:t>How does lipid metabolism affect fertility?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3A20DD-914C-4150-96D5-5E80166221D7}"/>
              </a:ext>
            </a:extLst>
          </p:cNvPr>
          <p:cNvSpPr txBox="1"/>
          <p:nvPr/>
        </p:nvSpPr>
        <p:spPr>
          <a:xfrm>
            <a:off x="2862942" y="1393367"/>
            <a:ext cx="3418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3"/>
                </a:solidFill>
              </a:rPr>
              <a:t>Progesterone</a:t>
            </a:r>
          </a:p>
        </p:txBody>
      </p:sp>
    </p:spTree>
    <p:extLst>
      <p:ext uri="{BB962C8B-B14F-4D97-AF65-F5344CB8AC3E}">
        <p14:creationId xmlns:p14="http://schemas.microsoft.com/office/powerpoint/2010/main" val="12811182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9DBF9-ABFE-4924-943C-7A5FAD6EA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56" y="365126"/>
            <a:ext cx="8920843" cy="600645"/>
          </a:xfrm>
        </p:spPr>
        <p:txBody>
          <a:bodyPr>
            <a:noAutofit/>
          </a:bodyPr>
          <a:lstStyle/>
          <a:p>
            <a:r>
              <a:rPr lang="en-US" sz="2800" b="1" dirty="0">
                <a:latin typeface="+mn-lt"/>
              </a:rPr>
              <a:t>How is </a:t>
            </a:r>
            <a:r>
              <a:rPr lang="en-US" sz="2800" b="1" dirty="0">
                <a:solidFill>
                  <a:schemeClr val="accent2"/>
                </a:solidFill>
                <a:latin typeface="+mn-lt"/>
              </a:rPr>
              <a:t>cholesterol</a:t>
            </a:r>
            <a:r>
              <a:rPr lang="en-US" sz="2800" b="1" dirty="0">
                <a:latin typeface="+mn-lt"/>
              </a:rPr>
              <a:t> used in </a:t>
            </a:r>
            <a:r>
              <a:rPr lang="en-US" sz="2800" b="1" dirty="0">
                <a:solidFill>
                  <a:schemeClr val="accent3"/>
                </a:solidFill>
                <a:latin typeface="+mn-lt"/>
              </a:rPr>
              <a:t>progesterone synthesis</a:t>
            </a:r>
            <a:r>
              <a:rPr lang="en-US" sz="2800" b="1" dirty="0">
                <a:latin typeface="+mn-lt"/>
              </a:rPr>
              <a:t>?</a:t>
            </a:r>
          </a:p>
        </p:txBody>
      </p:sp>
      <p:pic>
        <p:nvPicPr>
          <p:cNvPr id="4" name="Picture 3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89F2D548-8456-4162-84D9-726DB0183A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1" t="6260" r="2202" b="5879"/>
          <a:stretch/>
        </p:blipFill>
        <p:spPr>
          <a:xfrm>
            <a:off x="2024789" y="1783935"/>
            <a:ext cx="6118291" cy="507406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1466A74-6ACF-4DB6-A105-E35A0864AA5A}"/>
              </a:ext>
            </a:extLst>
          </p:cNvPr>
          <p:cNvSpPr txBox="1"/>
          <p:nvPr/>
        </p:nvSpPr>
        <p:spPr>
          <a:xfrm>
            <a:off x="3907544" y="5713669"/>
            <a:ext cx="2558265" cy="369332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3"/>
                </a:solidFill>
              </a:rPr>
              <a:t>Progesterone Synthesis</a:t>
            </a:r>
          </a:p>
        </p:txBody>
      </p:sp>
      <p:cxnSp>
        <p:nvCxnSpPr>
          <p:cNvPr id="6" name="Connector: Curved 5">
            <a:extLst>
              <a:ext uri="{FF2B5EF4-FFF2-40B4-BE49-F238E27FC236}">
                <a16:creationId xmlns:a16="http://schemas.microsoft.com/office/drawing/2014/main" id="{B4DFEDBF-8E69-4616-A12F-F186072CEF0C}"/>
              </a:ext>
            </a:extLst>
          </p:cNvPr>
          <p:cNvCxnSpPr>
            <a:cxnSpLocks/>
          </p:cNvCxnSpPr>
          <p:nvPr/>
        </p:nvCxnSpPr>
        <p:spPr>
          <a:xfrm rot="5400000">
            <a:off x="3864014" y="5623771"/>
            <a:ext cx="266859" cy="179798"/>
          </a:xfrm>
          <a:prstGeom prst="curvedConnector4">
            <a:avLst>
              <a:gd name="adj1" fmla="val -46200"/>
              <a:gd name="adj2" fmla="val 227143"/>
            </a:avLst>
          </a:prstGeom>
          <a:ln w="381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E1272B36-BDF1-4FAF-9D95-AB3B87041E51}"/>
              </a:ext>
            </a:extLst>
          </p:cNvPr>
          <p:cNvSpPr txBox="1"/>
          <p:nvPr/>
        </p:nvSpPr>
        <p:spPr>
          <a:xfrm>
            <a:off x="877505" y="1177333"/>
            <a:ext cx="575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IDL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2428F9F-7E18-4F73-BE5A-E9195789760E}"/>
              </a:ext>
            </a:extLst>
          </p:cNvPr>
          <p:cNvSpPr txBox="1"/>
          <p:nvPr/>
        </p:nvSpPr>
        <p:spPr>
          <a:xfrm>
            <a:off x="2043622" y="1181933"/>
            <a:ext cx="575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LDL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2AFD1FA-3CBA-42F8-9A51-A117C919F395}"/>
              </a:ext>
            </a:extLst>
          </p:cNvPr>
          <p:cNvSpPr txBox="1"/>
          <p:nvPr/>
        </p:nvSpPr>
        <p:spPr>
          <a:xfrm>
            <a:off x="1406626" y="1421424"/>
            <a:ext cx="679807" cy="369332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LIPC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D0ED264-C2E9-49E1-BB4E-8E38FD5F2775}"/>
              </a:ext>
            </a:extLst>
          </p:cNvPr>
          <p:cNvCxnSpPr>
            <a:stCxn id="14" idx="3"/>
            <a:endCxn id="15" idx="1"/>
          </p:cNvCxnSpPr>
          <p:nvPr/>
        </p:nvCxnSpPr>
        <p:spPr>
          <a:xfrm>
            <a:off x="1452858" y="1361999"/>
            <a:ext cx="590764" cy="46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or: Curved 17">
            <a:extLst>
              <a:ext uri="{FF2B5EF4-FFF2-40B4-BE49-F238E27FC236}">
                <a16:creationId xmlns:a16="http://schemas.microsoft.com/office/drawing/2014/main" id="{823B6A19-A83D-4D77-BD7D-FD6E8F3A1FDC}"/>
              </a:ext>
            </a:extLst>
          </p:cNvPr>
          <p:cNvCxnSpPr>
            <a:cxnSpLocks/>
            <a:stCxn id="15" idx="3"/>
          </p:cNvCxnSpPr>
          <p:nvPr/>
        </p:nvCxnSpPr>
        <p:spPr>
          <a:xfrm>
            <a:off x="2618975" y="1366599"/>
            <a:ext cx="677257" cy="478982"/>
          </a:xfrm>
          <a:prstGeom prst="curvedConnector3">
            <a:avLst>
              <a:gd name="adj1" fmla="val 106888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or: Curved 18">
            <a:extLst>
              <a:ext uri="{FF2B5EF4-FFF2-40B4-BE49-F238E27FC236}">
                <a16:creationId xmlns:a16="http://schemas.microsoft.com/office/drawing/2014/main" id="{A4013FDD-5D56-4AC0-AA2D-92816D4ADD6D}"/>
              </a:ext>
            </a:extLst>
          </p:cNvPr>
          <p:cNvCxnSpPr>
            <a:cxnSpLocks/>
          </p:cNvCxnSpPr>
          <p:nvPr/>
        </p:nvCxnSpPr>
        <p:spPr>
          <a:xfrm>
            <a:off x="2639169" y="1366599"/>
            <a:ext cx="4042397" cy="701144"/>
          </a:xfrm>
          <a:prstGeom prst="curvedConnector3">
            <a:avLst>
              <a:gd name="adj1" fmla="val 52415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08FE79D4-DDF7-489F-9985-C7ACE037A20A}"/>
              </a:ext>
            </a:extLst>
          </p:cNvPr>
          <p:cNvSpPr txBox="1"/>
          <p:nvPr/>
        </p:nvSpPr>
        <p:spPr>
          <a:xfrm>
            <a:off x="6352781" y="1698411"/>
            <a:ext cx="1059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(SREBF1)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5886C03-2C4B-4C76-BE92-E51EBE985D61}"/>
              </a:ext>
            </a:extLst>
          </p:cNvPr>
          <p:cNvSpPr txBox="1"/>
          <p:nvPr/>
        </p:nvSpPr>
        <p:spPr>
          <a:xfrm>
            <a:off x="5743181" y="2765501"/>
            <a:ext cx="1059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(SOAT1)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7FA7D59-B5E0-4EAC-A48D-BD5C043FDB98}"/>
              </a:ext>
            </a:extLst>
          </p:cNvPr>
          <p:cNvSpPr txBox="1"/>
          <p:nvPr/>
        </p:nvSpPr>
        <p:spPr>
          <a:xfrm>
            <a:off x="5743181" y="3336707"/>
            <a:ext cx="1059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(LIPE)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CE85828-2639-4AE7-A0BD-AC3CFC7B4A00}"/>
              </a:ext>
            </a:extLst>
          </p:cNvPr>
          <p:cNvSpPr txBox="1"/>
          <p:nvPr/>
        </p:nvSpPr>
        <p:spPr>
          <a:xfrm>
            <a:off x="3718438" y="2115747"/>
            <a:ext cx="1059542" cy="369332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(LIPA)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A7F1AD0-3839-44F9-BBE1-37614A24952D}"/>
              </a:ext>
            </a:extLst>
          </p:cNvPr>
          <p:cNvSpPr/>
          <p:nvPr/>
        </p:nvSpPr>
        <p:spPr>
          <a:xfrm>
            <a:off x="4522953" y="3476603"/>
            <a:ext cx="1105134" cy="486652"/>
          </a:xfrm>
          <a:prstGeom prst="rect">
            <a:avLst/>
          </a:prstGeom>
          <a:solidFill>
            <a:schemeClr val="accent2">
              <a:alpha val="50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EFDF5B-2521-42AA-872F-85BE9EFDB6B5}"/>
              </a:ext>
            </a:extLst>
          </p:cNvPr>
          <p:cNvSpPr txBox="1"/>
          <p:nvPr/>
        </p:nvSpPr>
        <p:spPr>
          <a:xfrm>
            <a:off x="4777980" y="1193892"/>
            <a:ext cx="5753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B2D0460-2514-49AD-93E2-0B17AB057F48}"/>
              </a:ext>
            </a:extLst>
          </p:cNvPr>
          <p:cNvSpPr txBox="1"/>
          <p:nvPr/>
        </p:nvSpPr>
        <p:spPr>
          <a:xfrm>
            <a:off x="5985275" y="3789437"/>
            <a:ext cx="5753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2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217EDFE-D3F2-4835-8747-9978CECC7D0F}"/>
              </a:ext>
            </a:extLst>
          </p:cNvPr>
          <p:cNvSpPr txBox="1"/>
          <p:nvPr/>
        </p:nvSpPr>
        <p:spPr>
          <a:xfrm>
            <a:off x="3248537" y="3493375"/>
            <a:ext cx="5753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9006495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9DBF9-ABFE-4924-943C-7A5FAD6EA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71" y="365126"/>
            <a:ext cx="9084129" cy="600645"/>
          </a:xfrm>
        </p:spPr>
        <p:txBody>
          <a:bodyPr>
            <a:noAutofit/>
          </a:bodyPr>
          <a:lstStyle/>
          <a:p>
            <a:r>
              <a:rPr lang="en-US" sz="3200" b="1" dirty="0">
                <a:latin typeface="+mn-lt"/>
              </a:rPr>
              <a:t>What role does </a:t>
            </a:r>
            <a:r>
              <a:rPr lang="en-US" sz="3200" b="1" dirty="0">
                <a:solidFill>
                  <a:schemeClr val="accent4"/>
                </a:solidFill>
                <a:latin typeface="+mn-lt"/>
              </a:rPr>
              <a:t>LIPC</a:t>
            </a:r>
            <a:r>
              <a:rPr lang="en-US" sz="3200" b="1" dirty="0">
                <a:latin typeface="+mn-lt"/>
              </a:rPr>
              <a:t> play in </a:t>
            </a:r>
            <a:r>
              <a:rPr lang="en-US" sz="3200" b="1" dirty="0">
                <a:solidFill>
                  <a:schemeClr val="accent3"/>
                </a:solidFill>
                <a:latin typeface="+mn-lt"/>
              </a:rPr>
              <a:t>progesterone synthesis</a:t>
            </a:r>
            <a:r>
              <a:rPr lang="en-US" sz="3200" b="1" dirty="0">
                <a:latin typeface="+mn-lt"/>
              </a:rPr>
              <a:t>?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9C4BF2C-3CEE-4D95-A5EC-1F68E7A44CC2}"/>
              </a:ext>
            </a:extLst>
          </p:cNvPr>
          <p:cNvGrpSpPr/>
          <p:nvPr/>
        </p:nvGrpSpPr>
        <p:grpSpPr>
          <a:xfrm>
            <a:off x="693568" y="1083083"/>
            <a:ext cx="7453935" cy="5774917"/>
            <a:chOff x="177210" y="1083083"/>
            <a:chExt cx="7453935" cy="5774917"/>
          </a:xfrm>
        </p:grpSpPr>
        <p:pic>
          <p:nvPicPr>
            <p:cNvPr id="6" name="Picture 5" descr="A close up of text on a white background&#10;&#10;Description automatically generated">
              <a:extLst>
                <a:ext uri="{FF2B5EF4-FFF2-40B4-BE49-F238E27FC236}">
                  <a16:creationId xmlns:a16="http://schemas.microsoft.com/office/drawing/2014/main" id="{2F7D7465-250B-4162-BB01-7E101A5B4A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61" t="40062" r="58657" b="5879"/>
            <a:stretch/>
          </p:blipFill>
          <p:spPr>
            <a:xfrm>
              <a:off x="1512852" y="3715636"/>
              <a:ext cx="2452973" cy="3121975"/>
            </a:xfrm>
            <a:prstGeom prst="rect">
              <a:avLst/>
            </a:prstGeom>
          </p:spPr>
        </p:pic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566869D2-4F54-4AF7-8106-63A5FA4C24B0}"/>
                </a:ext>
              </a:extLst>
            </p:cNvPr>
            <p:cNvGrpSpPr/>
            <p:nvPr/>
          </p:nvGrpSpPr>
          <p:grpSpPr>
            <a:xfrm>
              <a:off x="1512851" y="1783935"/>
              <a:ext cx="6118294" cy="5074065"/>
              <a:chOff x="1512851" y="1763546"/>
              <a:chExt cx="6118294" cy="5074065"/>
            </a:xfrm>
          </p:grpSpPr>
          <p:pic>
            <p:nvPicPr>
              <p:cNvPr id="4" name="Picture 3" descr="A close up of text on a white background&#10;&#10;Description automatically generated">
                <a:extLst>
                  <a:ext uri="{FF2B5EF4-FFF2-40B4-BE49-F238E27FC236}">
                    <a16:creationId xmlns:a16="http://schemas.microsoft.com/office/drawing/2014/main" id="{89F2D548-8456-4162-84D9-726DB0183AD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61" t="6260" r="2202" b="5879"/>
              <a:stretch/>
            </p:blipFill>
            <p:spPr>
              <a:xfrm>
                <a:off x="1512854" y="1763546"/>
                <a:ext cx="6118291" cy="5074065"/>
              </a:xfrm>
              <a:prstGeom prst="rect">
                <a:avLst/>
              </a:prstGeom>
            </p:spPr>
          </p:pic>
          <p:pic>
            <p:nvPicPr>
              <p:cNvPr id="5" name="Picture 4" descr="A close up of text on a white background&#10;&#10;Description automatically generated">
                <a:extLst>
                  <a:ext uri="{FF2B5EF4-FFF2-40B4-BE49-F238E27FC236}">
                    <a16:creationId xmlns:a16="http://schemas.microsoft.com/office/drawing/2014/main" id="{F59A71DE-AAA1-42CE-B7E7-DAA752028A4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61" t="6260" r="2202" b="35032"/>
              <a:stretch/>
            </p:blipFill>
            <p:spPr>
              <a:xfrm>
                <a:off x="1512853" y="1763546"/>
                <a:ext cx="6118291" cy="3390471"/>
              </a:xfrm>
              <a:prstGeom prst="rect">
                <a:avLst/>
              </a:prstGeom>
            </p:spPr>
          </p:pic>
          <p:pic>
            <p:nvPicPr>
              <p:cNvPr id="7" name="Picture 6" descr="A close up of text on a white background&#10;&#10;Description automatically generated">
                <a:extLst>
                  <a:ext uri="{FF2B5EF4-FFF2-40B4-BE49-F238E27FC236}">
                    <a16:creationId xmlns:a16="http://schemas.microsoft.com/office/drawing/2014/main" id="{EA5AE97A-8284-4185-BE71-6595E5AFCC2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60" t="45754" r="10868" b="5880"/>
              <a:stretch/>
            </p:blipFill>
            <p:spPr>
              <a:xfrm>
                <a:off x="1512851" y="4044410"/>
                <a:ext cx="5555769" cy="2793201"/>
              </a:xfrm>
              <a:prstGeom prst="rect">
                <a:avLst/>
              </a:prstGeom>
            </p:spPr>
          </p:pic>
          <p:pic>
            <p:nvPicPr>
              <p:cNvPr id="9" name="Picture 8" descr="A close up of text on a white background&#10;&#10;Description automatically generated">
                <a:extLst>
                  <a:ext uri="{FF2B5EF4-FFF2-40B4-BE49-F238E27FC236}">
                    <a16:creationId xmlns:a16="http://schemas.microsoft.com/office/drawing/2014/main" id="{1B211653-755B-412F-9EAC-CCFAC3E0854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61" t="43352" r="21865" b="5879"/>
              <a:stretch/>
            </p:blipFill>
            <p:spPr>
              <a:xfrm>
                <a:off x="1512851" y="3905709"/>
                <a:ext cx="4841715" cy="2931902"/>
              </a:xfrm>
              <a:prstGeom prst="rect">
                <a:avLst/>
              </a:prstGeom>
            </p:spPr>
          </p:pic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3A42886-072E-4F5B-AD50-BA52BD189D53}"/>
                </a:ext>
              </a:extLst>
            </p:cNvPr>
            <p:cNvSpPr txBox="1"/>
            <p:nvPr/>
          </p:nvSpPr>
          <p:spPr>
            <a:xfrm>
              <a:off x="177210" y="4978040"/>
              <a:ext cx="1625905" cy="369332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 w="38100">
              <a:solidFill>
                <a:schemeClr val="accent5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Interacts With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70DDB6E-EA28-4F57-8EC0-D681EDDE43CA}"/>
                </a:ext>
              </a:extLst>
            </p:cNvPr>
            <p:cNvSpPr txBox="1"/>
            <p:nvPr/>
          </p:nvSpPr>
          <p:spPr>
            <a:xfrm>
              <a:off x="177210" y="5537445"/>
              <a:ext cx="1625905" cy="369332"/>
            </a:xfrm>
            <a:prstGeom prst="rect">
              <a:avLst/>
            </a:prstGeom>
            <a:noFill/>
            <a:ln w="38100">
              <a:solidFill>
                <a:schemeClr val="accent4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accent4"/>
                  </a:solidFill>
                </a:rPr>
                <a:t>Catalyzes Step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86472BB-D098-4F76-946C-F6A8899C98F1}"/>
                </a:ext>
              </a:extLst>
            </p:cNvPr>
            <p:cNvSpPr txBox="1"/>
            <p:nvPr/>
          </p:nvSpPr>
          <p:spPr>
            <a:xfrm>
              <a:off x="365570" y="1129730"/>
              <a:ext cx="5753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IDL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9C92651-E5A8-4E95-A474-605C5EE531FF}"/>
                </a:ext>
              </a:extLst>
            </p:cNvPr>
            <p:cNvSpPr txBox="1"/>
            <p:nvPr/>
          </p:nvSpPr>
          <p:spPr>
            <a:xfrm>
              <a:off x="1531687" y="1134330"/>
              <a:ext cx="5753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LDL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C598610-54AD-4DA0-9797-3F541FF92AD3}"/>
                </a:ext>
              </a:extLst>
            </p:cNvPr>
            <p:cNvSpPr txBox="1"/>
            <p:nvPr/>
          </p:nvSpPr>
          <p:spPr>
            <a:xfrm>
              <a:off x="894690" y="1346345"/>
              <a:ext cx="6798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LIPC</a:t>
              </a: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EAAAA560-27B9-4ED4-92AE-2E9A33F3561D}"/>
                </a:ext>
              </a:extLst>
            </p:cNvPr>
            <p:cNvCxnSpPr>
              <a:stCxn id="13" idx="3"/>
              <a:endCxn id="14" idx="1"/>
            </p:cNvCxnSpPr>
            <p:nvPr/>
          </p:nvCxnSpPr>
          <p:spPr>
            <a:xfrm>
              <a:off x="940923" y="1314396"/>
              <a:ext cx="590764" cy="46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ctor: Curved 30">
              <a:extLst>
                <a:ext uri="{FF2B5EF4-FFF2-40B4-BE49-F238E27FC236}">
                  <a16:creationId xmlns:a16="http://schemas.microsoft.com/office/drawing/2014/main" id="{9CA2DB3C-03EB-47E5-B709-AB879935DFC1}"/>
                </a:ext>
              </a:extLst>
            </p:cNvPr>
            <p:cNvCxnSpPr>
              <a:cxnSpLocks/>
              <a:stCxn id="14" idx="3"/>
            </p:cNvCxnSpPr>
            <p:nvPr/>
          </p:nvCxnSpPr>
          <p:spPr>
            <a:xfrm>
              <a:off x="2107040" y="1318996"/>
              <a:ext cx="677257" cy="478982"/>
            </a:xfrm>
            <a:prstGeom prst="curvedConnector3">
              <a:avLst>
                <a:gd name="adj1" fmla="val 106888"/>
              </a:avLst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E660C1D7-BBC0-4B6C-8343-0CAC0D62F224}"/>
                </a:ext>
              </a:extLst>
            </p:cNvPr>
            <p:cNvSpPr/>
            <p:nvPr/>
          </p:nvSpPr>
          <p:spPr>
            <a:xfrm>
              <a:off x="5542908" y="3503488"/>
              <a:ext cx="441789" cy="293139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F39C31C8-A3AB-4EFE-9C1D-FF6607FC9F1F}"/>
                </a:ext>
              </a:extLst>
            </p:cNvPr>
            <p:cNvSpPr/>
            <p:nvPr/>
          </p:nvSpPr>
          <p:spPr>
            <a:xfrm>
              <a:off x="2210305" y="1789743"/>
              <a:ext cx="1271682" cy="293139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3C31DD80-8EED-4D9A-8609-96BEC5C42B11}"/>
                </a:ext>
              </a:extLst>
            </p:cNvPr>
            <p:cNvSpPr/>
            <p:nvPr/>
          </p:nvSpPr>
          <p:spPr>
            <a:xfrm>
              <a:off x="365570" y="1083083"/>
              <a:ext cx="1741470" cy="600645"/>
            </a:xfrm>
            <a:prstGeom prst="rect">
              <a:avLst/>
            </a:prstGeom>
            <a:noFill/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2" name="Connector: Curved 41">
              <a:extLst>
                <a:ext uri="{FF2B5EF4-FFF2-40B4-BE49-F238E27FC236}">
                  <a16:creationId xmlns:a16="http://schemas.microsoft.com/office/drawing/2014/main" id="{8C84E8F8-EC01-4FCE-837B-88A49A590DFE}"/>
                </a:ext>
              </a:extLst>
            </p:cNvPr>
            <p:cNvCxnSpPr>
              <a:cxnSpLocks/>
            </p:cNvCxnSpPr>
            <p:nvPr/>
          </p:nvCxnSpPr>
          <p:spPr>
            <a:xfrm>
              <a:off x="2127234" y="1318996"/>
              <a:ext cx="4042397" cy="701144"/>
            </a:xfrm>
            <a:prstGeom prst="curvedConnector3">
              <a:avLst>
                <a:gd name="adj1" fmla="val 52415"/>
              </a:avLst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C16EF9C6-9E8A-4809-986E-15DB345E0B6A}"/>
                </a:ext>
              </a:extLst>
            </p:cNvPr>
            <p:cNvSpPr/>
            <p:nvPr/>
          </p:nvSpPr>
          <p:spPr>
            <a:xfrm>
              <a:off x="3499819" y="2380184"/>
              <a:ext cx="441789" cy="293139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5775060D-A730-4EB0-B0BD-ECC8428909CB}"/>
                </a:ext>
              </a:extLst>
            </p:cNvPr>
            <p:cNvSpPr/>
            <p:nvPr/>
          </p:nvSpPr>
          <p:spPr>
            <a:xfrm>
              <a:off x="6169631" y="1936312"/>
              <a:ext cx="594186" cy="293139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BE6AC5C-F5A9-48FA-8D23-A11CE0C9A5ED}"/>
                </a:ext>
              </a:extLst>
            </p:cNvPr>
            <p:cNvSpPr/>
            <p:nvPr/>
          </p:nvSpPr>
          <p:spPr>
            <a:xfrm>
              <a:off x="5542908" y="2975724"/>
              <a:ext cx="441789" cy="293139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9E2A0B18-795F-4DA8-90A1-24CD68319596}"/>
                </a:ext>
              </a:extLst>
            </p:cNvPr>
            <p:cNvSpPr/>
            <p:nvPr/>
          </p:nvSpPr>
          <p:spPr>
            <a:xfrm>
              <a:off x="444825" y="1167826"/>
              <a:ext cx="441789" cy="293139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29F7F758-4E7D-45E6-B8EA-F8FB0460431C}"/>
                </a:ext>
              </a:extLst>
            </p:cNvPr>
            <p:cNvSpPr/>
            <p:nvPr/>
          </p:nvSpPr>
          <p:spPr>
            <a:xfrm>
              <a:off x="1590909" y="1179120"/>
              <a:ext cx="441789" cy="293139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874214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9DBF9-ABFE-4924-943C-7A5FAD6EA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843" y="365126"/>
            <a:ext cx="8888186" cy="600645"/>
          </a:xfrm>
        </p:spPr>
        <p:txBody>
          <a:bodyPr>
            <a:normAutofit/>
          </a:bodyPr>
          <a:lstStyle/>
          <a:p>
            <a:r>
              <a:rPr lang="en-US" b="1" dirty="0">
                <a:latin typeface="+mn-lt"/>
              </a:rPr>
              <a:t>LIPC may free intracellular cholesterol</a:t>
            </a:r>
          </a:p>
        </p:txBody>
      </p:sp>
      <p:pic>
        <p:nvPicPr>
          <p:cNvPr id="15" name="Picture 14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F69516E8-19B2-48A8-B149-B40C4277D1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1" t="6260" r="2202" b="5879"/>
          <a:stretch/>
        </p:blipFill>
        <p:spPr>
          <a:xfrm>
            <a:off x="2025754" y="1783935"/>
            <a:ext cx="6118291" cy="5074065"/>
          </a:xfrm>
          <a:prstGeom prst="rect">
            <a:avLst/>
          </a:prstGeom>
        </p:spPr>
      </p:pic>
      <p:pic>
        <p:nvPicPr>
          <p:cNvPr id="17" name="Picture 16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4267AA57-C9E0-44AF-82DB-5BB703B3CF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1" t="6260" r="2202" b="35032"/>
          <a:stretch/>
        </p:blipFill>
        <p:spPr>
          <a:xfrm>
            <a:off x="2025753" y="1783935"/>
            <a:ext cx="6118291" cy="3390471"/>
          </a:xfrm>
          <a:prstGeom prst="rect">
            <a:avLst/>
          </a:prstGeom>
        </p:spPr>
      </p:pic>
      <p:pic>
        <p:nvPicPr>
          <p:cNvPr id="19" name="Picture 18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BC7AEC86-B8C4-41B8-8F81-C6DCB1C30B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1" t="40062" r="58657" b="5879"/>
          <a:stretch/>
        </p:blipFill>
        <p:spPr>
          <a:xfrm>
            <a:off x="2025752" y="3736025"/>
            <a:ext cx="2452973" cy="3121975"/>
          </a:xfrm>
          <a:prstGeom prst="rect">
            <a:avLst/>
          </a:prstGeom>
        </p:spPr>
      </p:pic>
      <p:pic>
        <p:nvPicPr>
          <p:cNvPr id="21" name="Picture 20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9DD99B29-0A64-44FB-8E34-36FB31D6C0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0" t="45754" r="10868" b="5880"/>
          <a:stretch/>
        </p:blipFill>
        <p:spPr>
          <a:xfrm>
            <a:off x="2025751" y="4064799"/>
            <a:ext cx="5555769" cy="2793201"/>
          </a:xfrm>
          <a:prstGeom prst="rect">
            <a:avLst/>
          </a:prstGeom>
        </p:spPr>
      </p:pic>
      <p:pic>
        <p:nvPicPr>
          <p:cNvPr id="24" name="Picture 23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0F3E1D3C-F7B7-4B66-89F9-E1E257C1267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1" t="43352" r="21865" b="5879"/>
          <a:stretch/>
        </p:blipFill>
        <p:spPr>
          <a:xfrm>
            <a:off x="2025751" y="3926098"/>
            <a:ext cx="4841715" cy="2931902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B8AD676B-485C-40FE-AAC4-097DC17304F3}"/>
              </a:ext>
            </a:extLst>
          </p:cNvPr>
          <p:cNvSpPr txBox="1"/>
          <p:nvPr/>
        </p:nvSpPr>
        <p:spPr>
          <a:xfrm>
            <a:off x="878470" y="1129730"/>
            <a:ext cx="575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IDL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A3F00E6-543C-40F1-9A7C-0B1400800C3D}"/>
              </a:ext>
            </a:extLst>
          </p:cNvPr>
          <p:cNvSpPr txBox="1"/>
          <p:nvPr/>
        </p:nvSpPr>
        <p:spPr>
          <a:xfrm>
            <a:off x="2044587" y="1134330"/>
            <a:ext cx="575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LDL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3E8E66A-D53C-4C9E-BCAD-EDD9F9EC5B8E}"/>
              </a:ext>
            </a:extLst>
          </p:cNvPr>
          <p:cNvSpPr txBox="1"/>
          <p:nvPr/>
        </p:nvSpPr>
        <p:spPr>
          <a:xfrm>
            <a:off x="5301542" y="3862321"/>
            <a:ext cx="1907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Truncated LIPC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4047D7FD-0E87-4ECA-A63D-FDE2FF94922F}"/>
              </a:ext>
            </a:extLst>
          </p:cNvPr>
          <p:cNvCxnSpPr>
            <a:stCxn id="28" idx="3"/>
            <a:endCxn id="29" idx="1"/>
          </p:cNvCxnSpPr>
          <p:nvPr/>
        </p:nvCxnSpPr>
        <p:spPr>
          <a:xfrm>
            <a:off x="1453823" y="1314396"/>
            <a:ext cx="590764" cy="46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or: Curved 31">
            <a:extLst>
              <a:ext uri="{FF2B5EF4-FFF2-40B4-BE49-F238E27FC236}">
                <a16:creationId xmlns:a16="http://schemas.microsoft.com/office/drawing/2014/main" id="{921ADC9E-CA16-4F10-A4E1-03CFC96ACCA5}"/>
              </a:ext>
            </a:extLst>
          </p:cNvPr>
          <p:cNvCxnSpPr>
            <a:cxnSpLocks/>
            <a:stCxn id="29" idx="3"/>
          </p:cNvCxnSpPr>
          <p:nvPr/>
        </p:nvCxnSpPr>
        <p:spPr>
          <a:xfrm>
            <a:off x="2619940" y="1318996"/>
            <a:ext cx="677257" cy="478982"/>
          </a:xfrm>
          <a:prstGeom prst="curvedConnector3">
            <a:avLst>
              <a:gd name="adj1" fmla="val 106888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B1A2570E-98CA-48A7-8CFA-ED391D010CCE}"/>
              </a:ext>
            </a:extLst>
          </p:cNvPr>
          <p:cNvSpPr txBox="1"/>
          <p:nvPr/>
        </p:nvSpPr>
        <p:spPr>
          <a:xfrm>
            <a:off x="1337404" y="1428646"/>
            <a:ext cx="1907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Full Length LIPC</a:t>
            </a:r>
          </a:p>
        </p:txBody>
      </p:sp>
      <p:pic>
        <p:nvPicPr>
          <p:cNvPr id="50" name="Picture 49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611651D8-8340-4228-A3D6-A272E1BEDD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1" t="17663" r="2202" b="63782"/>
          <a:stretch/>
        </p:blipFill>
        <p:spPr>
          <a:xfrm>
            <a:off x="2025754" y="2438401"/>
            <a:ext cx="6118291" cy="1071655"/>
          </a:xfrm>
          <a:prstGeom prst="rect">
            <a:avLst/>
          </a:prstGeom>
        </p:spPr>
      </p:pic>
      <p:cxnSp>
        <p:nvCxnSpPr>
          <p:cNvPr id="36" name="Connector: Curved 35">
            <a:extLst>
              <a:ext uri="{FF2B5EF4-FFF2-40B4-BE49-F238E27FC236}">
                <a16:creationId xmlns:a16="http://schemas.microsoft.com/office/drawing/2014/main" id="{024897D1-9643-419A-971A-980FFE5736BA}"/>
              </a:ext>
            </a:extLst>
          </p:cNvPr>
          <p:cNvCxnSpPr>
            <a:cxnSpLocks/>
          </p:cNvCxnSpPr>
          <p:nvPr/>
        </p:nvCxnSpPr>
        <p:spPr>
          <a:xfrm>
            <a:off x="2640134" y="1318996"/>
            <a:ext cx="4042397" cy="701144"/>
          </a:xfrm>
          <a:prstGeom prst="curvedConnector3">
            <a:avLst>
              <a:gd name="adj1" fmla="val 52415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Picture 50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0DC6734D-F502-4765-9C72-BE93E60BB9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48" t="-3750" r="2202" b="63782"/>
          <a:stretch/>
        </p:blipFill>
        <p:spPr>
          <a:xfrm>
            <a:off x="4018100" y="1209451"/>
            <a:ext cx="4125945" cy="2308403"/>
          </a:xfrm>
          <a:prstGeom prst="rect">
            <a:avLst/>
          </a:prstGeom>
        </p:spPr>
      </p:pic>
      <p:pic>
        <p:nvPicPr>
          <p:cNvPr id="52" name="Picture 51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77ED31A4-FB9F-4D9E-8F1C-94B60F4BA7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65" t="27184" r="57904" b="58879"/>
          <a:stretch/>
        </p:blipFill>
        <p:spPr>
          <a:xfrm>
            <a:off x="3843930" y="2992170"/>
            <a:ext cx="683716" cy="804984"/>
          </a:xfrm>
          <a:prstGeom prst="rect">
            <a:avLst/>
          </a:prstGeom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A9711D1B-86DD-418D-850A-238FA4F3E68C}"/>
              </a:ext>
            </a:extLst>
          </p:cNvPr>
          <p:cNvSpPr/>
          <p:nvPr/>
        </p:nvSpPr>
        <p:spPr>
          <a:xfrm>
            <a:off x="4493986" y="3437126"/>
            <a:ext cx="3670568" cy="845734"/>
          </a:xfrm>
          <a:prstGeom prst="rect">
            <a:avLst/>
          </a:prstGeom>
          <a:noFill/>
          <a:ln w="57150" cmpd="sng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215A58C-52C2-41FA-8E6C-9ED07B0C6C39}"/>
              </a:ext>
            </a:extLst>
          </p:cNvPr>
          <p:cNvSpPr/>
          <p:nvPr/>
        </p:nvSpPr>
        <p:spPr>
          <a:xfrm>
            <a:off x="878470" y="1083083"/>
            <a:ext cx="3139630" cy="1355317"/>
          </a:xfrm>
          <a:prstGeom prst="rect">
            <a:avLst/>
          </a:prstGeom>
          <a:noFill/>
          <a:ln w="57150" cmpd="sng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45EFE577-D261-4C86-ABF3-3F98925C8710}"/>
              </a:ext>
            </a:extLst>
          </p:cNvPr>
          <p:cNvSpPr txBox="1"/>
          <p:nvPr/>
        </p:nvSpPr>
        <p:spPr>
          <a:xfrm>
            <a:off x="3908509" y="5666065"/>
            <a:ext cx="2558265" cy="369332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3"/>
                </a:solidFill>
              </a:rPr>
              <a:t>Progesterone Synthesis</a:t>
            </a:r>
          </a:p>
        </p:txBody>
      </p:sp>
      <p:cxnSp>
        <p:nvCxnSpPr>
          <p:cNvPr id="54" name="Connector: Curved 53">
            <a:extLst>
              <a:ext uri="{FF2B5EF4-FFF2-40B4-BE49-F238E27FC236}">
                <a16:creationId xmlns:a16="http://schemas.microsoft.com/office/drawing/2014/main" id="{B1A0416E-1074-4B85-B717-EA1F74BBA40B}"/>
              </a:ext>
            </a:extLst>
          </p:cNvPr>
          <p:cNvCxnSpPr>
            <a:cxnSpLocks/>
          </p:cNvCxnSpPr>
          <p:nvPr/>
        </p:nvCxnSpPr>
        <p:spPr>
          <a:xfrm rot="5400000">
            <a:off x="3864979" y="5576167"/>
            <a:ext cx="266859" cy="179798"/>
          </a:xfrm>
          <a:prstGeom prst="curvedConnector4">
            <a:avLst>
              <a:gd name="adj1" fmla="val -46200"/>
              <a:gd name="adj2" fmla="val 227143"/>
            </a:avLst>
          </a:prstGeom>
          <a:ln w="381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63066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9DBF9-ABFE-4924-943C-7A5FAD6EA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307" y="365126"/>
            <a:ext cx="8681662" cy="600645"/>
          </a:xfrm>
        </p:spPr>
        <p:txBody>
          <a:bodyPr>
            <a:normAutofit/>
          </a:bodyPr>
          <a:lstStyle/>
          <a:p>
            <a:r>
              <a:rPr lang="en-US" b="1" dirty="0">
                <a:latin typeface="+mn-lt"/>
              </a:rPr>
              <a:t>How can we study LIPC?</a:t>
            </a:r>
          </a:p>
        </p:txBody>
      </p:sp>
      <p:pic>
        <p:nvPicPr>
          <p:cNvPr id="1026" name="Picture 2" descr="Image result for rats">
            <a:extLst>
              <a:ext uri="{FF2B5EF4-FFF2-40B4-BE49-F238E27FC236}">
                <a16:creationId xmlns:a16="http://schemas.microsoft.com/office/drawing/2014/main" id="{56C6230C-4824-4C8B-8F8D-5EDA7138DC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6930"/>
            <a:ext cx="9144000" cy="475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31550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4ACB8FA4-F26C-4482-83CD-E35F165181E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" r="2909" b="4008"/>
          <a:stretch/>
        </p:blipFill>
        <p:spPr>
          <a:xfrm>
            <a:off x="236307" y="893851"/>
            <a:ext cx="3467528" cy="5840859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7BEC3C7-F026-4459-B99E-C095ADA0F791}"/>
              </a:ext>
            </a:extLst>
          </p:cNvPr>
          <p:cNvCxnSpPr>
            <a:cxnSpLocks/>
          </p:cNvCxnSpPr>
          <p:nvPr/>
        </p:nvCxnSpPr>
        <p:spPr>
          <a:xfrm flipH="1" flipV="1">
            <a:off x="3652463" y="4679879"/>
            <a:ext cx="5306601" cy="19264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FFAE4F5-3CEF-44F2-90BA-DCE0024D19E6}"/>
              </a:ext>
            </a:extLst>
          </p:cNvPr>
          <p:cNvCxnSpPr>
            <a:cxnSpLocks/>
          </p:cNvCxnSpPr>
          <p:nvPr/>
        </p:nvCxnSpPr>
        <p:spPr>
          <a:xfrm flipH="1">
            <a:off x="3635214" y="2301412"/>
            <a:ext cx="5323851" cy="160416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AE9DBF9-ABFE-4924-943C-7A5FAD6EA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307" y="365126"/>
            <a:ext cx="8681662" cy="600645"/>
          </a:xfrm>
        </p:spPr>
        <p:txBody>
          <a:bodyPr>
            <a:normAutofit/>
          </a:bodyPr>
          <a:lstStyle/>
          <a:p>
            <a:r>
              <a:rPr lang="en-US" b="1" dirty="0">
                <a:latin typeface="+mn-lt"/>
              </a:rPr>
              <a:t>Why are rats good for studying LIPC?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FFE69A0F-F0CC-41A2-A267-DEA495BBF4D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98" t="49291" r="4916" b="37465"/>
          <a:stretch/>
        </p:blipFill>
        <p:spPr>
          <a:xfrm>
            <a:off x="3981669" y="2373086"/>
            <a:ext cx="4977395" cy="249943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1023CA2-53C7-417C-BE60-6B2D6A87F16F}"/>
              </a:ext>
            </a:extLst>
          </p:cNvPr>
          <p:cNvSpPr/>
          <p:nvPr/>
        </p:nvSpPr>
        <p:spPr>
          <a:xfrm>
            <a:off x="1977775" y="3893512"/>
            <a:ext cx="1674688" cy="78636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85FF077-1419-4483-9A7F-60B227201804}"/>
              </a:ext>
            </a:extLst>
          </p:cNvPr>
          <p:cNvCxnSpPr/>
          <p:nvPr/>
        </p:nvCxnSpPr>
        <p:spPr>
          <a:xfrm flipH="1">
            <a:off x="1977775" y="2301412"/>
            <a:ext cx="2003894" cy="15921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A94C5E9-8819-4DCB-8F4C-A23C27245F97}"/>
              </a:ext>
            </a:extLst>
          </p:cNvPr>
          <p:cNvCxnSpPr>
            <a:cxnSpLocks/>
          </p:cNvCxnSpPr>
          <p:nvPr/>
        </p:nvCxnSpPr>
        <p:spPr>
          <a:xfrm flipH="1" flipV="1">
            <a:off x="1977775" y="4667622"/>
            <a:ext cx="2003894" cy="20489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85886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2A0E4E09-FC02-4ADC-951A-3FFA90B6F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857250"/>
            <a:ext cx="9143771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6146" name="Picture 2" descr="Image result for ovarian tissue culture">
            <a:extLst>
              <a:ext uri="{FF2B5EF4-FFF2-40B4-BE49-F238E27FC236}">
                <a16:creationId xmlns:a16="http://schemas.microsoft.com/office/drawing/2014/main" id="{1F17A640-BD4D-4107-98AB-65B0446212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650"/>
          <a:stretch/>
        </p:blipFill>
        <p:spPr bwMode="auto">
          <a:xfrm rot="5400000">
            <a:off x="2512767" y="216980"/>
            <a:ext cx="6848168" cy="6413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24F266AD-725B-4A9D-B448-4C000F95CB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894"/>
          <a:stretch/>
        </p:blipFill>
        <p:spPr>
          <a:xfrm flipH="1">
            <a:off x="-1" y="-181"/>
            <a:ext cx="9143771" cy="6848167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FD165CC8-2128-4907-B265-418185B60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307" y="365126"/>
            <a:ext cx="8681662" cy="600645"/>
          </a:xfrm>
        </p:spPr>
        <p:txBody>
          <a:bodyPr>
            <a:normAutofit/>
          </a:bodyPr>
          <a:lstStyle/>
          <a:p>
            <a:r>
              <a:rPr lang="en-US" b="1" dirty="0">
                <a:latin typeface="+mn-lt"/>
              </a:rPr>
              <a:t>How can we study LIPC?</a:t>
            </a:r>
          </a:p>
        </p:txBody>
      </p:sp>
    </p:spTree>
    <p:extLst>
      <p:ext uri="{BB962C8B-B14F-4D97-AF65-F5344CB8AC3E}">
        <p14:creationId xmlns:p14="http://schemas.microsoft.com/office/powerpoint/2010/main" val="12663964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9DBF9-ABFE-4924-943C-7A5FAD6EA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307" y="365126"/>
            <a:ext cx="8681662" cy="600645"/>
          </a:xfrm>
        </p:spPr>
        <p:txBody>
          <a:bodyPr>
            <a:normAutofit/>
          </a:bodyPr>
          <a:lstStyle/>
          <a:p>
            <a:r>
              <a:rPr lang="en-US" b="1" dirty="0"/>
              <a:t>What is Hepatic Lipase Deficiency?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D88FC5AD-7E30-4EBB-A4A6-301D93294C8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14541701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16074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Chart bld="series" animBg="0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9DBF9-ABFE-4924-943C-7A5FAD6EA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169" y="120767"/>
            <a:ext cx="8681662" cy="1057947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2"/>
                </a:solidFill>
                <a:latin typeface="+mn-lt"/>
              </a:rPr>
              <a:t>AIM 1: </a:t>
            </a:r>
            <a:r>
              <a:rPr lang="en-US" b="1" dirty="0">
                <a:latin typeface="+mn-lt"/>
              </a:rPr>
              <a:t>Domain analysis of exons 1 and 2</a:t>
            </a:r>
            <a:endParaRPr lang="en-US" dirty="0">
              <a:latin typeface="+mn-lt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CBD13BA8-6ABB-4110-A875-9C3599B81E2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24973907"/>
              </p:ext>
            </p:extLst>
          </p:nvPr>
        </p:nvGraphicFramePr>
        <p:xfrm>
          <a:off x="1" y="6400800"/>
          <a:ext cx="9143999" cy="45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4" name="Group 13">
            <a:extLst>
              <a:ext uri="{FF2B5EF4-FFF2-40B4-BE49-F238E27FC236}">
                <a16:creationId xmlns:a16="http://schemas.microsoft.com/office/drawing/2014/main" id="{C914B28E-D8E1-455A-BEF4-C159CBA6F303}"/>
              </a:ext>
            </a:extLst>
          </p:cNvPr>
          <p:cNvGrpSpPr/>
          <p:nvPr/>
        </p:nvGrpSpPr>
        <p:grpSpPr>
          <a:xfrm>
            <a:off x="280307" y="1067100"/>
            <a:ext cx="8583386" cy="1398511"/>
            <a:chOff x="280307" y="2030489"/>
            <a:chExt cx="8583386" cy="139851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5DE3B66D-1978-4F66-A2E2-75303D3CAD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674" t="50706" b="24841"/>
            <a:stretch/>
          </p:blipFill>
          <p:spPr>
            <a:xfrm>
              <a:off x="4335237" y="2055602"/>
              <a:ext cx="4528456" cy="1373398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D1D2E0E-4D5C-4568-B877-645BD83975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485" r="10511" b="75099"/>
            <a:stretch/>
          </p:blipFill>
          <p:spPr>
            <a:xfrm>
              <a:off x="280307" y="2030489"/>
              <a:ext cx="4109359" cy="13985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537016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9DBF9-ABFE-4924-943C-7A5FAD6EA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169" y="120767"/>
            <a:ext cx="8681662" cy="1057947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2"/>
                </a:solidFill>
                <a:latin typeface="+mn-lt"/>
              </a:rPr>
              <a:t>AIM 1: </a:t>
            </a:r>
            <a:r>
              <a:rPr lang="en-US" b="1" dirty="0">
                <a:latin typeface="+mn-lt"/>
              </a:rPr>
              <a:t>Domain analysis of exons 1 and 2</a:t>
            </a:r>
            <a:endParaRPr lang="en-US" dirty="0">
              <a:latin typeface="+mn-lt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CBD13BA8-6ABB-4110-A875-9C3599B81E2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04072039"/>
              </p:ext>
            </p:extLst>
          </p:nvPr>
        </p:nvGraphicFramePr>
        <p:xfrm>
          <a:off x="1" y="6400800"/>
          <a:ext cx="9143999" cy="45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19847ED7-EC16-4FAE-B16F-B778F5AE0000}"/>
              </a:ext>
            </a:extLst>
          </p:cNvPr>
          <p:cNvGrpSpPr/>
          <p:nvPr/>
        </p:nvGrpSpPr>
        <p:grpSpPr>
          <a:xfrm>
            <a:off x="280307" y="1067100"/>
            <a:ext cx="8583386" cy="1474714"/>
            <a:chOff x="280307" y="1067100"/>
            <a:chExt cx="8583386" cy="1474714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C914B28E-D8E1-455A-BEF4-C159CBA6F303}"/>
                </a:ext>
              </a:extLst>
            </p:cNvPr>
            <p:cNvGrpSpPr/>
            <p:nvPr/>
          </p:nvGrpSpPr>
          <p:grpSpPr>
            <a:xfrm>
              <a:off x="280307" y="1067100"/>
              <a:ext cx="8583386" cy="1398511"/>
              <a:chOff x="280307" y="2030489"/>
              <a:chExt cx="8583386" cy="1398511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5DE3B66D-1978-4F66-A2E2-75303D3CADE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674" t="50706" b="24841"/>
              <a:stretch/>
            </p:blipFill>
            <p:spPr>
              <a:xfrm>
                <a:off x="4335237" y="2055602"/>
                <a:ext cx="4528456" cy="1373398"/>
              </a:xfrm>
              <a:prstGeom prst="rect">
                <a:avLst/>
              </a:prstGeom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1D1D2E0E-4D5C-4568-B877-645BD839759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485" r="10511" b="75099"/>
              <a:stretch/>
            </p:blipFill>
            <p:spPr>
              <a:xfrm>
                <a:off x="280307" y="2030489"/>
                <a:ext cx="4109359" cy="1398511"/>
              </a:xfrm>
              <a:prstGeom prst="rect">
                <a:avLst/>
              </a:prstGeom>
            </p:spPr>
          </p:pic>
        </p:grp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3B58B86-7E0A-47B8-8591-636E6C3DCCC0}"/>
                </a:ext>
              </a:extLst>
            </p:cNvPr>
            <p:cNvSpPr/>
            <p:nvPr/>
          </p:nvSpPr>
          <p:spPr>
            <a:xfrm>
              <a:off x="3156857" y="1067100"/>
              <a:ext cx="114300" cy="1474714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1E1A8FD-9018-46A7-94FA-45449562D1E4}"/>
                </a:ext>
              </a:extLst>
            </p:cNvPr>
            <p:cNvSpPr/>
            <p:nvPr/>
          </p:nvSpPr>
          <p:spPr>
            <a:xfrm>
              <a:off x="5431974" y="1067100"/>
              <a:ext cx="114300" cy="1474714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3A7F162-B705-4E9B-901E-AB32FDF6BEC5}"/>
                </a:ext>
              </a:extLst>
            </p:cNvPr>
            <p:cNvSpPr/>
            <p:nvPr/>
          </p:nvSpPr>
          <p:spPr>
            <a:xfrm>
              <a:off x="4220937" y="1067100"/>
              <a:ext cx="114300" cy="1474714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608820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9DBF9-ABFE-4924-943C-7A5FAD6EA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169" y="120767"/>
            <a:ext cx="8681662" cy="1057947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2"/>
                </a:solidFill>
                <a:latin typeface="+mn-lt"/>
              </a:rPr>
              <a:t>AIM 1: </a:t>
            </a:r>
            <a:r>
              <a:rPr lang="en-US" b="1" dirty="0">
                <a:latin typeface="+mn-lt"/>
              </a:rPr>
              <a:t>Domain analysis of exons 1 and 2</a:t>
            </a:r>
            <a:endParaRPr lang="en-US" dirty="0">
              <a:latin typeface="+mn-lt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CBD13BA8-6ABB-4110-A875-9C3599B81E2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52265540"/>
              </p:ext>
            </p:extLst>
          </p:nvPr>
        </p:nvGraphicFramePr>
        <p:xfrm>
          <a:off x="1" y="6400800"/>
          <a:ext cx="9143999" cy="45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4" name="Group 13">
            <a:extLst>
              <a:ext uri="{FF2B5EF4-FFF2-40B4-BE49-F238E27FC236}">
                <a16:creationId xmlns:a16="http://schemas.microsoft.com/office/drawing/2014/main" id="{C914B28E-D8E1-455A-BEF4-C159CBA6F303}"/>
              </a:ext>
            </a:extLst>
          </p:cNvPr>
          <p:cNvGrpSpPr/>
          <p:nvPr/>
        </p:nvGrpSpPr>
        <p:grpSpPr>
          <a:xfrm>
            <a:off x="280307" y="1067100"/>
            <a:ext cx="8583386" cy="1398511"/>
            <a:chOff x="280307" y="2030489"/>
            <a:chExt cx="8583386" cy="139851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5DE3B66D-1978-4F66-A2E2-75303D3CAD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674" t="50706" b="24841"/>
            <a:stretch/>
          </p:blipFill>
          <p:spPr>
            <a:xfrm>
              <a:off x="4335237" y="2055602"/>
              <a:ext cx="4528456" cy="1373398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D1D2E0E-4D5C-4568-B877-645BD83975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485" r="10511" b="75099"/>
            <a:stretch/>
          </p:blipFill>
          <p:spPr>
            <a:xfrm>
              <a:off x="280307" y="2030489"/>
              <a:ext cx="4109359" cy="1398511"/>
            </a:xfrm>
            <a:prstGeom prst="rect">
              <a:avLst/>
            </a:prstGeom>
          </p:spPr>
        </p:pic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B3B58B86-7E0A-47B8-8591-636E6C3DCCC0}"/>
              </a:ext>
            </a:extLst>
          </p:cNvPr>
          <p:cNvSpPr/>
          <p:nvPr/>
        </p:nvSpPr>
        <p:spPr>
          <a:xfrm>
            <a:off x="3156857" y="1067100"/>
            <a:ext cx="114300" cy="1474714"/>
          </a:xfrm>
          <a:prstGeom prst="rect">
            <a:avLst/>
          </a:prstGeom>
          <a:solidFill>
            <a:schemeClr val="tx2">
              <a:lumMod val="50000"/>
              <a:lumOff val="50000"/>
              <a:alpha val="40000"/>
            </a:schemeClr>
          </a:solidFill>
          <a:ln w="3810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1E1A8FD-9018-46A7-94FA-45449562D1E4}"/>
              </a:ext>
            </a:extLst>
          </p:cNvPr>
          <p:cNvSpPr/>
          <p:nvPr/>
        </p:nvSpPr>
        <p:spPr>
          <a:xfrm>
            <a:off x="5431974" y="1067100"/>
            <a:ext cx="114300" cy="1474714"/>
          </a:xfrm>
          <a:prstGeom prst="rect">
            <a:avLst/>
          </a:prstGeom>
          <a:solidFill>
            <a:schemeClr val="tx2">
              <a:lumMod val="50000"/>
              <a:lumOff val="50000"/>
              <a:alpha val="40000"/>
            </a:schemeClr>
          </a:solidFill>
          <a:ln w="3810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3A7F162-B705-4E9B-901E-AB32FDF6BEC5}"/>
              </a:ext>
            </a:extLst>
          </p:cNvPr>
          <p:cNvSpPr/>
          <p:nvPr/>
        </p:nvSpPr>
        <p:spPr>
          <a:xfrm>
            <a:off x="4220937" y="1067100"/>
            <a:ext cx="114300" cy="1474714"/>
          </a:xfrm>
          <a:prstGeom prst="rect">
            <a:avLst/>
          </a:prstGeom>
          <a:solidFill>
            <a:schemeClr val="tx2">
              <a:lumMod val="50000"/>
              <a:lumOff val="50000"/>
              <a:alpha val="40000"/>
            </a:schemeClr>
          </a:solidFill>
          <a:ln w="3810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Multiplication Sign 3">
            <a:extLst>
              <a:ext uri="{FF2B5EF4-FFF2-40B4-BE49-F238E27FC236}">
                <a16:creationId xmlns:a16="http://schemas.microsoft.com/office/drawing/2014/main" id="{9B6D4DA0-8791-4522-B897-78A3C7C507C3}"/>
              </a:ext>
            </a:extLst>
          </p:cNvPr>
          <p:cNvSpPr/>
          <p:nvPr/>
        </p:nvSpPr>
        <p:spPr>
          <a:xfrm>
            <a:off x="2873828" y="722520"/>
            <a:ext cx="680357" cy="2163874"/>
          </a:xfrm>
          <a:prstGeom prst="mathMultipl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Multiplication Sign 10">
            <a:extLst>
              <a:ext uri="{FF2B5EF4-FFF2-40B4-BE49-F238E27FC236}">
                <a16:creationId xmlns:a16="http://schemas.microsoft.com/office/drawing/2014/main" id="{42D8821B-D6D7-4A0A-A369-067F274F6932}"/>
              </a:ext>
            </a:extLst>
          </p:cNvPr>
          <p:cNvSpPr/>
          <p:nvPr/>
        </p:nvSpPr>
        <p:spPr>
          <a:xfrm>
            <a:off x="3933900" y="722520"/>
            <a:ext cx="680357" cy="2163874"/>
          </a:xfrm>
          <a:prstGeom prst="mathMultipl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" name="Multiplication Sign 12">
            <a:extLst>
              <a:ext uri="{FF2B5EF4-FFF2-40B4-BE49-F238E27FC236}">
                <a16:creationId xmlns:a16="http://schemas.microsoft.com/office/drawing/2014/main" id="{052CACCF-2266-4A89-9A19-C43EF1097CC7}"/>
              </a:ext>
            </a:extLst>
          </p:cNvPr>
          <p:cNvSpPr/>
          <p:nvPr/>
        </p:nvSpPr>
        <p:spPr>
          <a:xfrm>
            <a:off x="5148945" y="722520"/>
            <a:ext cx="680357" cy="2163874"/>
          </a:xfrm>
          <a:prstGeom prst="mathMultipl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482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9DBF9-ABFE-4924-943C-7A5FAD6EA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169" y="120767"/>
            <a:ext cx="8681662" cy="1057947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2"/>
                </a:solidFill>
                <a:latin typeface="+mn-lt"/>
              </a:rPr>
              <a:t>AIM 1: </a:t>
            </a:r>
            <a:r>
              <a:rPr lang="en-US" b="1" dirty="0">
                <a:latin typeface="+mn-lt"/>
              </a:rPr>
              <a:t>Domain analysis of exons 1 and 2</a:t>
            </a:r>
            <a:endParaRPr lang="en-US" dirty="0">
              <a:latin typeface="+mn-lt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CBD13BA8-6ABB-4110-A875-9C3599B81E2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70938235"/>
              </p:ext>
            </p:extLst>
          </p:nvPr>
        </p:nvGraphicFramePr>
        <p:xfrm>
          <a:off x="1" y="6400800"/>
          <a:ext cx="9143999" cy="45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4" name="Group 13">
            <a:extLst>
              <a:ext uri="{FF2B5EF4-FFF2-40B4-BE49-F238E27FC236}">
                <a16:creationId xmlns:a16="http://schemas.microsoft.com/office/drawing/2014/main" id="{C914B28E-D8E1-455A-BEF4-C159CBA6F303}"/>
              </a:ext>
            </a:extLst>
          </p:cNvPr>
          <p:cNvGrpSpPr/>
          <p:nvPr/>
        </p:nvGrpSpPr>
        <p:grpSpPr>
          <a:xfrm>
            <a:off x="280307" y="1067100"/>
            <a:ext cx="8583386" cy="1398511"/>
            <a:chOff x="280307" y="2030489"/>
            <a:chExt cx="8583386" cy="139851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5DE3B66D-1978-4F66-A2E2-75303D3CAD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674" t="50706" b="24841"/>
            <a:stretch/>
          </p:blipFill>
          <p:spPr>
            <a:xfrm>
              <a:off x="4335237" y="2055602"/>
              <a:ext cx="4528456" cy="1373398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D1D2E0E-4D5C-4568-B877-645BD83975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485" r="10511" b="75099"/>
            <a:stretch/>
          </p:blipFill>
          <p:spPr>
            <a:xfrm>
              <a:off x="280307" y="2030489"/>
              <a:ext cx="4109359" cy="1398511"/>
            </a:xfrm>
            <a:prstGeom prst="rect">
              <a:avLst/>
            </a:prstGeom>
          </p:spPr>
        </p:pic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B3B58B86-7E0A-47B8-8591-636E6C3DCCC0}"/>
              </a:ext>
            </a:extLst>
          </p:cNvPr>
          <p:cNvSpPr/>
          <p:nvPr/>
        </p:nvSpPr>
        <p:spPr>
          <a:xfrm>
            <a:off x="3156857" y="1067100"/>
            <a:ext cx="114300" cy="1474714"/>
          </a:xfrm>
          <a:prstGeom prst="rect">
            <a:avLst/>
          </a:prstGeom>
          <a:solidFill>
            <a:schemeClr val="tx2">
              <a:lumMod val="50000"/>
              <a:lumOff val="50000"/>
              <a:alpha val="40000"/>
            </a:schemeClr>
          </a:solidFill>
          <a:ln w="3810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1E1A8FD-9018-46A7-94FA-45449562D1E4}"/>
              </a:ext>
            </a:extLst>
          </p:cNvPr>
          <p:cNvSpPr/>
          <p:nvPr/>
        </p:nvSpPr>
        <p:spPr>
          <a:xfrm>
            <a:off x="5431974" y="1067100"/>
            <a:ext cx="114300" cy="1474714"/>
          </a:xfrm>
          <a:prstGeom prst="rect">
            <a:avLst/>
          </a:prstGeom>
          <a:solidFill>
            <a:schemeClr val="tx2">
              <a:lumMod val="50000"/>
              <a:lumOff val="50000"/>
              <a:alpha val="40000"/>
            </a:schemeClr>
          </a:solidFill>
          <a:ln w="3810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3A7F162-B705-4E9B-901E-AB32FDF6BEC5}"/>
              </a:ext>
            </a:extLst>
          </p:cNvPr>
          <p:cNvSpPr/>
          <p:nvPr/>
        </p:nvSpPr>
        <p:spPr>
          <a:xfrm>
            <a:off x="4220937" y="1067100"/>
            <a:ext cx="114300" cy="1474714"/>
          </a:xfrm>
          <a:prstGeom prst="rect">
            <a:avLst/>
          </a:prstGeom>
          <a:solidFill>
            <a:schemeClr val="tx2">
              <a:lumMod val="50000"/>
              <a:lumOff val="50000"/>
              <a:alpha val="40000"/>
            </a:schemeClr>
          </a:solidFill>
          <a:ln w="3810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Multiplication Sign 3">
            <a:extLst>
              <a:ext uri="{FF2B5EF4-FFF2-40B4-BE49-F238E27FC236}">
                <a16:creationId xmlns:a16="http://schemas.microsoft.com/office/drawing/2014/main" id="{9B6D4DA0-8791-4522-B897-78A3C7C507C3}"/>
              </a:ext>
            </a:extLst>
          </p:cNvPr>
          <p:cNvSpPr/>
          <p:nvPr/>
        </p:nvSpPr>
        <p:spPr>
          <a:xfrm>
            <a:off x="2873828" y="722520"/>
            <a:ext cx="680357" cy="2163874"/>
          </a:xfrm>
          <a:prstGeom prst="mathMultipl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Multiplication Sign 10">
            <a:extLst>
              <a:ext uri="{FF2B5EF4-FFF2-40B4-BE49-F238E27FC236}">
                <a16:creationId xmlns:a16="http://schemas.microsoft.com/office/drawing/2014/main" id="{42D8821B-D6D7-4A0A-A369-067F274F6932}"/>
              </a:ext>
            </a:extLst>
          </p:cNvPr>
          <p:cNvSpPr/>
          <p:nvPr/>
        </p:nvSpPr>
        <p:spPr>
          <a:xfrm>
            <a:off x="3933900" y="722520"/>
            <a:ext cx="680357" cy="2163874"/>
          </a:xfrm>
          <a:prstGeom prst="mathMultipl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" name="Multiplication Sign 12">
            <a:extLst>
              <a:ext uri="{FF2B5EF4-FFF2-40B4-BE49-F238E27FC236}">
                <a16:creationId xmlns:a16="http://schemas.microsoft.com/office/drawing/2014/main" id="{052CACCF-2266-4A89-9A19-C43EF1097CC7}"/>
              </a:ext>
            </a:extLst>
          </p:cNvPr>
          <p:cNvSpPr/>
          <p:nvPr/>
        </p:nvSpPr>
        <p:spPr>
          <a:xfrm>
            <a:off x="5148945" y="722520"/>
            <a:ext cx="680357" cy="2163874"/>
          </a:xfrm>
          <a:prstGeom prst="mathMultipl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5" name="Picture 4" descr="Image result for lipase">
            <a:extLst>
              <a:ext uri="{FF2B5EF4-FFF2-40B4-BE49-F238E27FC236}">
                <a16:creationId xmlns:a16="http://schemas.microsoft.com/office/drawing/2014/main" id="{B6DF9FFF-0FE6-491F-A17F-6D9B8F4FF5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23" y="3279983"/>
            <a:ext cx="3924925" cy="245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age result for fluorescent microscopy">
            <a:extLst>
              <a:ext uri="{FF2B5EF4-FFF2-40B4-BE49-F238E27FC236}">
                <a16:creationId xmlns:a16="http://schemas.microsoft.com/office/drawing/2014/main" id="{9462D908-C21F-46EC-97C6-F34A6F6723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7801" y="3422750"/>
            <a:ext cx="3863676" cy="2173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78920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437DC9EF-81AE-4EEB-8F3A-41A9455DB82A}"/>
              </a:ext>
            </a:extLst>
          </p:cNvPr>
          <p:cNvSpPr txBox="1"/>
          <p:nvPr/>
        </p:nvSpPr>
        <p:spPr>
          <a:xfrm>
            <a:off x="263420" y="4876800"/>
            <a:ext cx="8617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Change in LIPC activity or progesterone levels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A289876-0272-41D0-ABE2-4CCCF1370E31}"/>
              </a:ext>
            </a:extLst>
          </p:cNvPr>
          <p:cNvCxnSpPr>
            <a:cxnSpLocks/>
          </p:cNvCxnSpPr>
          <p:nvPr/>
        </p:nvCxnSpPr>
        <p:spPr>
          <a:xfrm>
            <a:off x="2010814" y="3238827"/>
            <a:ext cx="0" cy="163797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38062AB-EBBD-4E2D-BC2A-37CED5EBB805}"/>
              </a:ext>
            </a:extLst>
          </p:cNvPr>
          <p:cNvCxnSpPr>
            <a:cxnSpLocks/>
            <a:endCxn id="16" idx="0"/>
          </p:cNvCxnSpPr>
          <p:nvPr/>
        </p:nvCxnSpPr>
        <p:spPr>
          <a:xfrm flipH="1">
            <a:off x="4572000" y="4057813"/>
            <a:ext cx="1" cy="81898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242556D-CE7F-47FE-A4DE-988C91D220DF}"/>
              </a:ext>
            </a:extLst>
          </p:cNvPr>
          <p:cNvCxnSpPr>
            <a:cxnSpLocks/>
          </p:cNvCxnSpPr>
          <p:nvPr/>
        </p:nvCxnSpPr>
        <p:spPr>
          <a:xfrm>
            <a:off x="7086054" y="3742330"/>
            <a:ext cx="0" cy="113447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6F962D91-094B-4902-B607-50CEEDE585D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90086048"/>
              </p:ext>
            </p:extLst>
          </p:nvPr>
        </p:nvGraphicFramePr>
        <p:xfrm>
          <a:off x="0" y="6400800"/>
          <a:ext cx="9144000" cy="45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Title 1">
            <a:extLst>
              <a:ext uri="{FF2B5EF4-FFF2-40B4-BE49-F238E27FC236}">
                <a16:creationId xmlns:a16="http://schemas.microsoft.com/office/drawing/2014/main" id="{ED77843E-3A6E-420C-9D73-305B2DCC6839}"/>
              </a:ext>
            </a:extLst>
          </p:cNvPr>
          <p:cNvSpPr txBox="1">
            <a:spLocks/>
          </p:cNvSpPr>
          <p:nvPr/>
        </p:nvSpPr>
        <p:spPr>
          <a:xfrm>
            <a:off x="236307" y="201387"/>
            <a:ext cx="8681662" cy="738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accent5"/>
                </a:solidFill>
                <a:latin typeface="+mn-lt"/>
              </a:rPr>
              <a:t>AIM 2: </a:t>
            </a:r>
            <a:r>
              <a:rPr lang="en-US" sz="4000" b="1" dirty="0">
                <a:latin typeface="+mn-lt"/>
              </a:rPr>
              <a:t>Altered gene expression with LIPC isoforms</a:t>
            </a:r>
            <a:endParaRPr lang="en-US" sz="4000" b="1" dirty="0">
              <a:solidFill>
                <a:schemeClr val="accent5"/>
              </a:solidFill>
              <a:latin typeface="+mn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9258768-B192-4C82-9EBC-6D2A6CC7039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9" r="5165" b="34265"/>
          <a:stretch/>
        </p:blipFill>
        <p:spPr>
          <a:xfrm>
            <a:off x="1009644" y="1284325"/>
            <a:ext cx="7124712" cy="281958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5E0AC4B-6AD3-457C-B761-75D4177339A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84" r="35955" b="64660"/>
          <a:stretch/>
        </p:blipFill>
        <p:spPr>
          <a:xfrm>
            <a:off x="3516087" y="1284324"/>
            <a:ext cx="2177140" cy="151586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44D7482-FB27-4F48-BF4F-4AF77F1CB39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50" r="5165" b="66115"/>
          <a:stretch/>
        </p:blipFill>
        <p:spPr>
          <a:xfrm>
            <a:off x="6074228" y="1284326"/>
            <a:ext cx="2060127" cy="1453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6100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0CCFC347-EC0E-4DE7-BEE6-3360191F233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13521126"/>
              </p:ext>
            </p:extLst>
          </p:nvPr>
        </p:nvGraphicFramePr>
        <p:xfrm>
          <a:off x="0" y="6400800"/>
          <a:ext cx="9144000" cy="45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itle 1">
            <a:extLst>
              <a:ext uri="{FF2B5EF4-FFF2-40B4-BE49-F238E27FC236}">
                <a16:creationId xmlns:a16="http://schemas.microsoft.com/office/drawing/2014/main" id="{6EEFD825-34A9-4F75-B877-0C2DC8AB65E4}"/>
              </a:ext>
            </a:extLst>
          </p:cNvPr>
          <p:cNvSpPr txBox="1">
            <a:spLocks/>
          </p:cNvSpPr>
          <p:nvPr/>
        </p:nvSpPr>
        <p:spPr>
          <a:xfrm>
            <a:off x="236307" y="201387"/>
            <a:ext cx="8681662" cy="738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accent5"/>
                </a:solidFill>
                <a:latin typeface="+mn-lt"/>
              </a:rPr>
              <a:t>AIM 2: </a:t>
            </a:r>
            <a:r>
              <a:rPr lang="en-US" sz="4000" b="1" dirty="0">
                <a:latin typeface="+mn-lt"/>
              </a:rPr>
              <a:t>Altered gene expression with LIPC isoforms</a:t>
            </a:r>
            <a:endParaRPr lang="en-US" sz="4000" b="1" dirty="0">
              <a:solidFill>
                <a:schemeClr val="accent5"/>
              </a:solidFill>
              <a:latin typeface="+mn-lt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7AB4C83-9242-41BC-B2AC-ECBDFC2538F1}"/>
              </a:ext>
            </a:extLst>
          </p:cNvPr>
          <p:cNvGrpSpPr/>
          <p:nvPr/>
        </p:nvGrpSpPr>
        <p:grpSpPr>
          <a:xfrm>
            <a:off x="1009644" y="1284324"/>
            <a:ext cx="7124712" cy="4289351"/>
            <a:chOff x="1009644" y="1284324"/>
            <a:chExt cx="7124712" cy="428935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FD8AE29-B05F-4A19-999C-7F75FB3D34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69" r="5165"/>
            <a:stretch/>
          </p:blipFill>
          <p:spPr>
            <a:xfrm>
              <a:off x="1009644" y="1284325"/>
              <a:ext cx="7124712" cy="428935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BF1DCF7-BF38-47E1-8B1B-3A4A7C3A5D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69" t="75335" r="69157" b="6603"/>
            <a:stretch/>
          </p:blipFill>
          <p:spPr>
            <a:xfrm>
              <a:off x="1012946" y="4513718"/>
              <a:ext cx="2051383" cy="77473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8905C2F-4387-44FB-857B-100F088D0E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69" r="5165" b="34265"/>
            <a:stretch/>
          </p:blipFill>
          <p:spPr>
            <a:xfrm>
              <a:off x="1009644" y="1284325"/>
              <a:ext cx="7124712" cy="2819589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0171FE0-2EA8-4D9C-8458-CD1AD541E73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84" r="35955" b="64660"/>
            <a:stretch/>
          </p:blipFill>
          <p:spPr>
            <a:xfrm>
              <a:off x="3516087" y="1284324"/>
              <a:ext cx="2177140" cy="1515863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D0D63A5E-66B6-437E-875F-4D2C4F6CC4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850" r="5165" b="66115"/>
            <a:stretch/>
          </p:blipFill>
          <p:spPr>
            <a:xfrm>
              <a:off x="6074228" y="1284326"/>
              <a:ext cx="2060127" cy="1453432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BDE0FD7C-76D6-4EFE-80F5-80D6424788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661" t="75289" r="34720"/>
            <a:stretch/>
          </p:blipFill>
          <p:spPr>
            <a:xfrm>
              <a:off x="3363686" y="4513718"/>
              <a:ext cx="2427514" cy="1059956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99D29190-7556-45B7-9A44-E8AB5B78B49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098" t="75289" r="5165"/>
            <a:stretch/>
          </p:blipFill>
          <p:spPr>
            <a:xfrm>
              <a:off x="6090556" y="4513717"/>
              <a:ext cx="2040497" cy="10599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394644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0CCFC347-EC0E-4DE7-BEE6-3360191F233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94491741"/>
              </p:ext>
            </p:extLst>
          </p:nvPr>
        </p:nvGraphicFramePr>
        <p:xfrm>
          <a:off x="0" y="6400800"/>
          <a:ext cx="9144000" cy="45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" name="Title 1">
            <a:extLst>
              <a:ext uri="{FF2B5EF4-FFF2-40B4-BE49-F238E27FC236}">
                <a16:creationId xmlns:a16="http://schemas.microsoft.com/office/drawing/2014/main" id="{706FC86C-D799-4A05-A15C-E6C511F12FEF}"/>
              </a:ext>
            </a:extLst>
          </p:cNvPr>
          <p:cNvSpPr txBox="1">
            <a:spLocks/>
          </p:cNvSpPr>
          <p:nvPr/>
        </p:nvSpPr>
        <p:spPr>
          <a:xfrm>
            <a:off x="236307" y="201387"/>
            <a:ext cx="8681662" cy="738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accent5"/>
                </a:solidFill>
                <a:latin typeface="+mn-lt"/>
              </a:rPr>
              <a:t>AIM 2: </a:t>
            </a:r>
            <a:r>
              <a:rPr lang="en-US" sz="4000" b="1" dirty="0">
                <a:latin typeface="+mn-lt"/>
              </a:rPr>
              <a:t>Altered gene expression with LIPC isoforms</a:t>
            </a:r>
            <a:endParaRPr lang="en-US" sz="4000" b="1" dirty="0">
              <a:solidFill>
                <a:schemeClr val="accent5"/>
              </a:solidFill>
              <a:latin typeface="+mn-lt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E04D79A-28B7-48A7-A612-04D06CA38170}"/>
              </a:ext>
            </a:extLst>
          </p:cNvPr>
          <p:cNvGrpSpPr/>
          <p:nvPr/>
        </p:nvGrpSpPr>
        <p:grpSpPr>
          <a:xfrm>
            <a:off x="163285" y="917197"/>
            <a:ext cx="8882741" cy="5023606"/>
            <a:chOff x="163285" y="917197"/>
            <a:chExt cx="8882741" cy="5023606"/>
          </a:xfrm>
        </p:grpSpPr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D56AFE15-D002-47D7-83C1-D4199A5071B7}"/>
                </a:ext>
              </a:extLst>
            </p:cNvPr>
            <p:cNvGrpSpPr/>
            <p:nvPr/>
          </p:nvGrpSpPr>
          <p:grpSpPr>
            <a:xfrm>
              <a:off x="996532" y="917197"/>
              <a:ext cx="7271168" cy="1144064"/>
              <a:chOff x="996532" y="1194939"/>
              <a:chExt cx="7271168" cy="1144064"/>
            </a:xfrm>
          </p:grpSpPr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5E0F1D2F-4BF2-4452-822B-0BC5D36C655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969" t="75335" r="5165" b="6603"/>
              <a:stretch/>
            </p:blipFill>
            <p:spPr>
              <a:xfrm>
                <a:off x="1009644" y="1564273"/>
                <a:ext cx="7124712" cy="774730"/>
              </a:xfrm>
              <a:prstGeom prst="rect">
                <a:avLst/>
              </a:prstGeom>
            </p:spPr>
          </p:pic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0BAEA6A3-B4BB-47AF-87E9-8975CAAFEBE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969" t="75335" r="71650" b="6603"/>
              <a:stretch/>
            </p:blipFill>
            <p:spPr>
              <a:xfrm>
                <a:off x="1010003" y="1564271"/>
                <a:ext cx="1853721" cy="774730"/>
              </a:xfrm>
              <a:prstGeom prst="rect">
                <a:avLst/>
              </a:prstGeom>
            </p:spPr>
          </p:pic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1F5BF54-2F75-4B4B-BB74-33776616D9F2}"/>
                  </a:ext>
                </a:extLst>
              </p:cNvPr>
              <p:cNvSpPr txBox="1"/>
              <p:nvPr/>
            </p:nvSpPr>
            <p:spPr>
              <a:xfrm>
                <a:off x="996532" y="1199123"/>
                <a:ext cx="196982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Wildtype</a:t>
                </a: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6733B0F-B121-4AD9-B9F4-94742A7574AD}"/>
                  </a:ext>
                </a:extLst>
              </p:cNvPr>
              <p:cNvSpPr txBox="1"/>
              <p:nvPr/>
            </p:nvSpPr>
            <p:spPr>
              <a:xfrm>
                <a:off x="3452133" y="1194939"/>
                <a:ext cx="223973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Full Length LIPC Only</a:t>
                </a: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68ED414-DDCB-4E05-8FB9-F8702EB1A4F2}"/>
                  </a:ext>
                </a:extLst>
              </p:cNvPr>
              <p:cNvSpPr txBox="1"/>
              <p:nvPr/>
            </p:nvSpPr>
            <p:spPr>
              <a:xfrm>
                <a:off x="5954486" y="1194939"/>
                <a:ext cx="231321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Truncated LIPC Only</a:t>
                </a:r>
              </a:p>
            </p:txBody>
          </p:sp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8FFD0838-8F0E-477A-A3DC-A59259B6804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137" t="75335" r="36950" b="6603"/>
              <a:stretch/>
            </p:blipFill>
            <p:spPr>
              <a:xfrm>
                <a:off x="3477984" y="1564271"/>
                <a:ext cx="2133601" cy="774730"/>
              </a:xfrm>
              <a:prstGeom prst="rect">
                <a:avLst/>
              </a:prstGeom>
            </p:spPr>
          </p:pic>
        </p:grp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095622EA-A68C-4FB8-BD1F-ED842038698C}"/>
                </a:ext>
              </a:extLst>
            </p:cNvPr>
            <p:cNvCxnSpPr/>
            <p:nvPr/>
          </p:nvCxnSpPr>
          <p:spPr>
            <a:xfrm>
              <a:off x="1970314" y="2155214"/>
              <a:ext cx="0" cy="45720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BCFCBAE4-8099-4961-9B93-F21053BF5493}"/>
                </a:ext>
              </a:extLst>
            </p:cNvPr>
            <p:cNvCxnSpPr/>
            <p:nvPr/>
          </p:nvCxnSpPr>
          <p:spPr>
            <a:xfrm>
              <a:off x="4572000" y="2155214"/>
              <a:ext cx="0" cy="45720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02C0FB72-CE9C-42EC-8A33-75F43BF02163}"/>
                </a:ext>
              </a:extLst>
            </p:cNvPr>
            <p:cNvCxnSpPr/>
            <p:nvPr/>
          </p:nvCxnSpPr>
          <p:spPr>
            <a:xfrm>
              <a:off x="7119256" y="2155214"/>
              <a:ext cx="0" cy="45720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F00D89E5-C74B-4729-BF49-C351CF97B521}"/>
                </a:ext>
              </a:extLst>
            </p:cNvPr>
            <p:cNvGrpSpPr/>
            <p:nvPr/>
          </p:nvGrpSpPr>
          <p:grpSpPr>
            <a:xfrm>
              <a:off x="163285" y="2721272"/>
              <a:ext cx="2743200" cy="640080"/>
              <a:chOff x="163285" y="2999014"/>
              <a:chExt cx="2743200" cy="640080"/>
            </a:xfrm>
          </p:grpSpPr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E0C5078D-88A1-420A-B750-D863F2A42B6A}"/>
                  </a:ext>
                </a:extLst>
              </p:cNvPr>
              <p:cNvSpPr/>
              <p:nvPr/>
            </p:nvSpPr>
            <p:spPr>
              <a:xfrm>
                <a:off x="163285" y="2999014"/>
                <a:ext cx="2743200" cy="182880"/>
              </a:xfrm>
              <a:prstGeom prst="rect">
                <a:avLst/>
              </a:prstGeom>
              <a:solidFill>
                <a:schemeClr val="tx2">
                  <a:lumMod val="50000"/>
                  <a:lumOff val="5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72E916DD-D516-4E28-AE9E-C572AD605629}"/>
                  </a:ext>
                </a:extLst>
              </p:cNvPr>
              <p:cNvSpPr/>
              <p:nvPr/>
            </p:nvSpPr>
            <p:spPr>
              <a:xfrm>
                <a:off x="315685" y="3151414"/>
                <a:ext cx="1828800" cy="182880"/>
              </a:xfrm>
              <a:prstGeom prst="rect">
                <a:avLst/>
              </a:prstGeom>
              <a:solidFill>
                <a:schemeClr val="tx2">
                  <a:lumMod val="50000"/>
                  <a:lumOff val="5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0A959AF6-B348-48F5-86EF-44B1C234D28B}"/>
                  </a:ext>
                </a:extLst>
              </p:cNvPr>
              <p:cNvSpPr/>
              <p:nvPr/>
            </p:nvSpPr>
            <p:spPr>
              <a:xfrm>
                <a:off x="468085" y="3303814"/>
                <a:ext cx="457200" cy="182880"/>
              </a:xfrm>
              <a:prstGeom prst="rect">
                <a:avLst/>
              </a:prstGeom>
              <a:solidFill>
                <a:schemeClr val="tx2">
                  <a:lumMod val="50000"/>
                  <a:lumOff val="5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CB5AC19D-4B72-4989-BDB8-A62144621EAB}"/>
                  </a:ext>
                </a:extLst>
              </p:cNvPr>
              <p:cNvSpPr/>
              <p:nvPr/>
            </p:nvSpPr>
            <p:spPr>
              <a:xfrm>
                <a:off x="620485" y="3456214"/>
                <a:ext cx="457200" cy="182880"/>
              </a:xfrm>
              <a:prstGeom prst="rect">
                <a:avLst/>
              </a:prstGeom>
              <a:solidFill>
                <a:schemeClr val="tx2">
                  <a:lumMod val="50000"/>
                  <a:lumOff val="5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0E6FE825-3CFA-47CE-9E99-346C15D7F048}"/>
                </a:ext>
              </a:extLst>
            </p:cNvPr>
            <p:cNvGrpSpPr/>
            <p:nvPr/>
          </p:nvGrpSpPr>
          <p:grpSpPr>
            <a:xfrm>
              <a:off x="3254826" y="2719527"/>
              <a:ext cx="3048000" cy="640080"/>
              <a:chOff x="3254826" y="2997269"/>
              <a:chExt cx="3048000" cy="640080"/>
            </a:xfrm>
            <a:solidFill>
              <a:schemeClr val="accent4"/>
            </a:solidFill>
          </p:grpSpPr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4793023F-1EE2-47E6-A6C3-0CA23891335C}"/>
                  </a:ext>
                </a:extLst>
              </p:cNvPr>
              <p:cNvSpPr/>
              <p:nvPr/>
            </p:nvSpPr>
            <p:spPr>
              <a:xfrm>
                <a:off x="3254826" y="2997269"/>
                <a:ext cx="2743200" cy="182880"/>
              </a:xfrm>
              <a:prstGeom prst="rect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6F809E4C-5DDD-4668-8DF3-4AC29BE62EF4}"/>
                  </a:ext>
                </a:extLst>
              </p:cNvPr>
              <p:cNvSpPr/>
              <p:nvPr/>
            </p:nvSpPr>
            <p:spPr>
              <a:xfrm>
                <a:off x="3407226" y="3149669"/>
                <a:ext cx="2743200" cy="182880"/>
              </a:xfrm>
              <a:prstGeom prst="rect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E3FA93D4-95D9-4128-AE2D-B19A04E9C92B}"/>
                  </a:ext>
                </a:extLst>
              </p:cNvPr>
              <p:cNvSpPr/>
              <p:nvPr/>
            </p:nvSpPr>
            <p:spPr>
              <a:xfrm>
                <a:off x="3559626" y="3302069"/>
                <a:ext cx="2743200" cy="182880"/>
              </a:xfrm>
              <a:prstGeom prst="rect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21BA5386-926E-4346-A7B8-55F420AADCCD}"/>
                  </a:ext>
                </a:extLst>
              </p:cNvPr>
              <p:cNvSpPr/>
              <p:nvPr/>
            </p:nvSpPr>
            <p:spPr>
              <a:xfrm>
                <a:off x="3712026" y="3454469"/>
                <a:ext cx="457200" cy="182880"/>
              </a:xfrm>
              <a:prstGeom prst="rect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EBA21894-9E32-429A-B8BF-FF5C6B6AED58}"/>
                </a:ext>
              </a:extLst>
            </p:cNvPr>
            <p:cNvGrpSpPr/>
            <p:nvPr/>
          </p:nvGrpSpPr>
          <p:grpSpPr>
            <a:xfrm>
              <a:off x="6302826" y="2715508"/>
              <a:ext cx="2743200" cy="640080"/>
              <a:chOff x="6302826" y="2993250"/>
              <a:chExt cx="2743200" cy="640080"/>
            </a:xfrm>
            <a:solidFill>
              <a:schemeClr val="accent2"/>
            </a:solidFill>
          </p:grpSpPr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7C43085B-823B-4DD2-B3D9-47F0EEBA3E21}"/>
                  </a:ext>
                </a:extLst>
              </p:cNvPr>
              <p:cNvSpPr/>
              <p:nvPr/>
            </p:nvSpPr>
            <p:spPr>
              <a:xfrm>
                <a:off x="6302826" y="2993250"/>
                <a:ext cx="2743200" cy="182880"/>
              </a:xfrm>
              <a:prstGeom prst="rect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A08348CA-6293-4794-A6A7-923F29C3C798}"/>
                  </a:ext>
                </a:extLst>
              </p:cNvPr>
              <p:cNvSpPr/>
              <p:nvPr/>
            </p:nvSpPr>
            <p:spPr>
              <a:xfrm>
                <a:off x="6455226" y="3145650"/>
                <a:ext cx="1828800" cy="182880"/>
              </a:xfrm>
              <a:prstGeom prst="rect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25800BF7-D92B-4C5A-AD5C-562B29301AAA}"/>
                  </a:ext>
                </a:extLst>
              </p:cNvPr>
              <p:cNvSpPr/>
              <p:nvPr/>
            </p:nvSpPr>
            <p:spPr>
              <a:xfrm>
                <a:off x="6607626" y="3298050"/>
                <a:ext cx="1828800" cy="182880"/>
              </a:xfrm>
              <a:prstGeom prst="rect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8CD0073C-C641-4E04-8339-98C35943AAC8}"/>
                  </a:ext>
                </a:extLst>
              </p:cNvPr>
              <p:cNvSpPr/>
              <p:nvPr/>
            </p:nvSpPr>
            <p:spPr>
              <a:xfrm>
                <a:off x="6760026" y="3450450"/>
                <a:ext cx="1828800" cy="182880"/>
              </a:xfrm>
              <a:prstGeom prst="rect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F41E61CE-FB5F-4162-9B28-374B634E046E}"/>
                </a:ext>
              </a:extLst>
            </p:cNvPr>
            <p:cNvGrpSpPr/>
            <p:nvPr/>
          </p:nvGrpSpPr>
          <p:grpSpPr>
            <a:xfrm>
              <a:off x="163285" y="4673761"/>
              <a:ext cx="7815941" cy="1267042"/>
              <a:chOff x="163285" y="4673761"/>
              <a:chExt cx="7815941" cy="1267042"/>
            </a:xfrm>
          </p:grpSpPr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C518ABAE-DFA1-4683-BAED-E16FEB171147}"/>
                  </a:ext>
                </a:extLst>
              </p:cNvPr>
              <p:cNvSpPr/>
              <p:nvPr/>
            </p:nvSpPr>
            <p:spPr>
              <a:xfrm>
                <a:off x="7522026" y="5245117"/>
                <a:ext cx="457200" cy="182880"/>
              </a:xfrm>
              <a:prstGeom prst="rect">
                <a:avLst/>
              </a:prstGeom>
              <a:solidFill>
                <a:schemeClr val="tx2">
                  <a:lumMod val="50000"/>
                  <a:lumOff val="5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D7A08E73-06D6-45D0-877B-E73962121B96}"/>
                  </a:ext>
                </a:extLst>
              </p:cNvPr>
              <p:cNvSpPr/>
              <p:nvPr/>
            </p:nvSpPr>
            <p:spPr>
              <a:xfrm>
                <a:off x="3657600" y="4954324"/>
                <a:ext cx="1828800" cy="182880"/>
              </a:xfrm>
              <a:prstGeom prst="rect">
                <a:avLst/>
              </a:prstGeom>
              <a:solidFill>
                <a:schemeClr val="tx2">
                  <a:lumMod val="50000"/>
                  <a:lumOff val="5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B957F27A-6E07-4B76-9C08-B8BFAABD1881}"/>
                  </a:ext>
                </a:extLst>
              </p:cNvPr>
              <p:cNvSpPr/>
              <p:nvPr/>
            </p:nvSpPr>
            <p:spPr>
              <a:xfrm>
                <a:off x="163285" y="4945831"/>
                <a:ext cx="2743200" cy="182880"/>
              </a:xfrm>
              <a:prstGeom prst="rect">
                <a:avLst/>
              </a:prstGeom>
              <a:solidFill>
                <a:schemeClr val="tx2">
                  <a:lumMod val="50000"/>
                  <a:lumOff val="5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4C496265-F495-4E8D-B17A-5C71414802C8}"/>
                  </a:ext>
                </a:extLst>
              </p:cNvPr>
              <p:cNvSpPr/>
              <p:nvPr/>
            </p:nvSpPr>
            <p:spPr>
              <a:xfrm>
                <a:off x="7522026" y="4673761"/>
                <a:ext cx="457200" cy="182880"/>
              </a:xfrm>
              <a:prstGeom prst="rect">
                <a:avLst/>
              </a:prstGeom>
              <a:solidFill>
                <a:schemeClr val="tx2">
                  <a:lumMod val="50000"/>
                  <a:lumOff val="5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AA42F41D-DD61-4193-BE9E-A7CF322CA592}"/>
                  </a:ext>
                </a:extLst>
              </p:cNvPr>
              <p:cNvSpPr/>
              <p:nvPr/>
            </p:nvSpPr>
            <p:spPr>
              <a:xfrm>
                <a:off x="163285" y="4675134"/>
                <a:ext cx="2743200" cy="182880"/>
              </a:xfrm>
              <a:prstGeom prst="rect">
                <a:avLst/>
              </a:prstGeom>
              <a:solidFill>
                <a:schemeClr val="accent4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4F14D042-69E6-4E78-9EE6-0877F0407BF4}"/>
                  </a:ext>
                </a:extLst>
              </p:cNvPr>
              <p:cNvSpPr/>
              <p:nvPr/>
            </p:nvSpPr>
            <p:spPr>
              <a:xfrm>
                <a:off x="163285" y="5216528"/>
                <a:ext cx="2743200" cy="182880"/>
              </a:xfrm>
              <a:prstGeom prst="rect">
                <a:avLst/>
              </a:prstGeom>
              <a:solidFill>
                <a:schemeClr val="accent4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D61620EB-4F38-44CB-9716-07300D5F1CA4}"/>
                  </a:ext>
                </a:extLst>
              </p:cNvPr>
              <p:cNvSpPr/>
              <p:nvPr/>
            </p:nvSpPr>
            <p:spPr>
              <a:xfrm>
                <a:off x="167365" y="5487225"/>
                <a:ext cx="2743200" cy="182880"/>
              </a:xfrm>
              <a:prstGeom prst="rect">
                <a:avLst/>
              </a:prstGeom>
              <a:solidFill>
                <a:schemeClr val="accent4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9C5A9B52-29C1-40C1-AE8C-AC77217ACD34}"/>
                  </a:ext>
                </a:extLst>
              </p:cNvPr>
              <p:cNvSpPr/>
              <p:nvPr/>
            </p:nvSpPr>
            <p:spPr>
              <a:xfrm>
                <a:off x="7522026" y="4954324"/>
                <a:ext cx="457200" cy="182880"/>
              </a:xfrm>
              <a:prstGeom prst="rect">
                <a:avLst/>
              </a:prstGeom>
              <a:solidFill>
                <a:schemeClr val="accent4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DD07851F-E8FE-4982-B93F-DDC617E83B46}"/>
                  </a:ext>
                </a:extLst>
              </p:cNvPr>
              <p:cNvSpPr/>
              <p:nvPr/>
            </p:nvSpPr>
            <p:spPr>
              <a:xfrm>
                <a:off x="163285" y="5757923"/>
                <a:ext cx="2743200" cy="182880"/>
              </a:xfrm>
              <a:prstGeom prst="rect">
                <a:avLst/>
              </a:prstGeom>
              <a:solidFill>
                <a:schemeClr val="accent2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C8C2D8B4-8857-49FB-BA2D-3F58ED5E05BC}"/>
                  </a:ext>
                </a:extLst>
              </p:cNvPr>
              <p:cNvSpPr/>
              <p:nvPr/>
            </p:nvSpPr>
            <p:spPr>
              <a:xfrm>
                <a:off x="3657600" y="5240557"/>
                <a:ext cx="1828800" cy="182880"/>
              </a:xfrm>
              <a:prstGeom prst="rect">
                <a:avLst/>
              </a:prstGeom>
              <a:solidFill>
                <a:schemeClr val="accent2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A41A6AB6-8D53-40E6-B7B3-0D43EEDF3372}"/>
                  </a:ext>
                </a:extLst>
              </p:cNvPr>
              <p:cNvSpPr/>
              <p:nvPr/>
            </p:nvSpPr>
            <p:spPr>
              <a:xfrm>
                <a:off x="3657600" y="4678446"/>
                <a:ext cx="1828800" cy="182880"/>
              </a:xfrm>
              <a:prstGeom prst="rect">
                <a:avLst/>
              </a:prstGeom>
              <a:solidFill>
                <a:schemeClr val="accent2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0AF82C1F-0A3C-4835-84FF-1716FB13152F}"/>
                  </a:ext>
                </a:extLst>
              </p:cNvPr>
              <p:cNvSpPr/>
              <p:nvPr/>
            </p:nvSpPr>
            <p:spPr>
              <a:xfrm>
                <a:off x="3657600" y="5525680"/>
                <a:ext cx="1828800" cy="182880"/>
              </a:xfrm>
              <a:prstGeom prst="rect">
                <a:avLst/>
              </a:prstGeom>
              <a:solidFill>
                <a:schemeClr val="accent2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BC4AE0A4-A21D-40EE-80FE-849EF71C2F24}"/>
                </a:ext>
              </a:extLst>
            </p:cNvPr>
            <p:cNvGrpSpPr/>
            <p:nvPr/>
          </p:nvGrpSpPr>
          <p:grpSpPr>
            <a:xfrm>
              <a:off x="1681843" y="3450611"/>
              <a:ext cx="5780314" cy="463082"/>
              <a:chOff x="1681843" y="3450611"/>
              <a:chExt cx="5780314" cy="463082"/>
            </a:xfrm>
          </p:grpSpPr>
          <p:cxnSp>
            <p:nvCxnSpPr>
              <p:cNvPr id="53" name="Straight Arrow Connector 52">
                <a:extLst>
                  <a:ext uri="{FF2B5EF4-FFF2-40B4-BE49-F238E27FC236}">
                    <a16:creationId xmlns:a16="http://schemas.microsoft.com/office/drawing/2014/main" id="{15E16F1C-7E18-4AE4-A69A-DAE74A41E86D}"/>
                  </a:ext>
                </a:extLst>
              </p:cNvPr>
              <p:cNvCxnSpPr/>
              <p:nvPr/>
            </p:nvCxnSpPr>
            <p:spPr>
              <a:xfrm>
                <a:off x="4572000" y="3450611"/>
                <a:ext cx="0" cy="457200"/>
              </a:xfrm>
              <a:prstGeom prst="straightConnector1">
                <a:avLst/>
              </a:prstGeom>
              <a:ln w="762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Arrow Connector 53">
                <a:extLst>
                  <a:ext uri="{FF2B5EF4-FFF2-40B4-BE49-F238E27FC236}">
                    <a16:creationId xmlns:a16="http://schemas.microsoft.com/office/drawing/2014/main" id="{F4F9B0DA-1070-46D0-AB94-7CC6E9367A2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81843" y="3476972"/>
                <a:ext cx="2743200" cy="424544"/>
              </a:xfrm>
              <a:prstGeom prst="straightConnector1">
                <a:avLst/>
              </a:prstGeom>
              <a:ln w="762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Arrow Connector 55">
                <a:extLst>
                  <a:ext uri="{FF2B5EF4-FFF2-40B4-BE49-F238E27FC236}">
                    <a16:creationId xmlns:a16="http://schemas.microsoft.com/office/drawing/2014/main" id="{F8F73BB6-E20F-430D-855C-517A6E5D0E0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718957" y="3471252"/>
                <a:ext cx="2743200" cy="442441"/>
              </a:xfrm>
              <a:prstGeom prst="straightConnector1">
                <a:avLst/>
              </a:prstGeom>
              <a:ln w="762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ED6402D9-A17B-42E6-A5D8-D812DF04E204}"/>
                </a:ext>
              </a:extLst>
            </p:cNvPr>
            <p:cNvCxnSpPr/>
            <p:nvPr/>
          </p:nvCxnSpPr>
          <p:spPr>
            <a:xfrm>
              <a:off x="4572000" y="4087428"/>
              <a:ext cx="0" cy="45720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380835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0CCFC347-EC0E-4DE7-BEE6-3360191F2331}"/>
              </a:ext>
            </a:extLst>
          </p:cNvPr>
          <p:cNvGraphicFramePr/>
          <p:nvPr>
            <p:extLst/>
          </p:nvPr>
        </p:nvGraphicFramePr>
        <p:xfrm>
          <a:off x="0" y="6400800"/>
          <a:ext cx="9144000" cy="45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itle 1">
            <a:extLst>
              <a:ext uri="{FF2B5EF4-FFF2-40B4-BE49-F238E27FC236}">
                <a16:creationId xmlns:a16="http://schemas.microsoft.com/office/drawing/2014/main" id="{9B1FDEEE-3497-44AE-9922-928A78AC1C02}"/>
              </a:ext>
            </a:extLst>
          </p:cNvPr>
          <p:cNvSpPr txBox="1">
            <a:spLocks/>
          </p:cNvSpPr>
          <p:nvPr/>
        </p:nvSpPr>
        <p:spPr>
          <a:xfrm>
            <a:off x="236307" y="201387"/>
            <a:ext cx="8681662" cy="738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accent5"/>
                </a:solidFill>
                <a:latin typeface="+mn-lt"/>
              </a:rPr>
              <a:t>AIM 2: </a:t>
            </a:r>
            <a:r>
              <a:rPr lang="en-US" sz="4000" b="1" dirty="0">
                <a:latin typeface="+mn-lt"/>
              </a:rPr>
              <a:t>Altered gene expression with LIPC isoforms</a:t>
            </a:r>
            <a:endParaRPr lang="en-US" sz="4000" b="1" dirty="0">
              <a:solidFill>
                <a:schemeClr val="accent5"/>
              </a:solidFill>
              <a:latin typeface="+mn-lt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343D354-D63D-4BF3-BE5F-3DCF82FEE8DD}"/>
              </a:ext>
            </a:extLst>
          </p:cNvPr>
          <p:cNvCxnSpPr>
            <a:cxnSpLocks/>
          </p:cNvCxnSpPr>
          <p:nvPr/>
        </p:nvCxnSpPr>
        <p:spPr>
          <a:xfrm>
            <a:off x="4572000" y="1953991"/>
            <a:ext cx="0" cy="82510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F0013D6-F177-44C4-B865-493EC923BBD6}"/>
              </a:ext>
            </a:extLst>
          </p:cNvPr>
          <p:cNvCxnSpPr>
            <a:cxnSpLocks/>
          </p:cNvCxnSpPr>
          <p:nvPr/>
        </p:nvCxnSpPr>
        <p:spPr>
          <a:xfrm>
            <a:off x="457200" y="4870723"/>
            <a:ext cx="82296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20854AD4-7A98-4EEF-BB03-E73761A65115}"/>
              </a:ext>
            </a:extLst>
          </p:cNvPr>
          <p:cNvSpPr/>
          <p:nvPr/>
        </p:nvSpPr>
        <p:spPr>
          <a:xfrm>
            <a:off x="2425635" y="1953991"/>
            <a:ext cx="2086140" cy="18288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390ECD3-1F6C-4B61-B111-43ACF01435C5}"/>
              </a:ext>
            </a:extLst>
          </p:cNvPr>
          <p:cNvSpPr txBox="1"/>
          <p:nvPr/>
        </p:nvSpPr>
        <p:spPr>
          <a:xfrm>
            <a:off x="3342762" y="1610738"/>
            <a:ext cx="2458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Molecular Function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4FA1531-BF7F-46D2-A7C1-579B12498C1C}"/>
              </a:ext>
            </a:extLst>
          </p:cNvPr>
          <p:cNvSpPr/>
          <p:nvPr/>
        </p:nvSpPr>
        <p:spPr>
          <a:xfrm>
            <a:off x="1642649" y="2144078"/>
            <a:ext cx="2869682" cy="18288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D91984-2D49-457E-809E-2D6BBB2F67B2}"/>
              </a:ext>
            </a:extLst>
          </p:cNvPr>
          <p:cNvSpPr/>
          <p:nvPr/>
        </p:nvSpPr>
        <p:spPr>
          <a:xfrm>
            <a:off x="3140175" y="2336873"/>
            <a:ext cx="1371600" cy="18288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C4D9D0-81BB-4B7C-8467-602E4A643F0D}"/>
              </a:ext>
            </a:extLst>
          </p:cNvPr>
          <p:cNvSpPr/>
          <p:nvPr/>
        </p:nvSpPr>
        <p:spPr>
          <a:xfrm>
            <a:off x="1774062" y="2509628"/>
            <a:ext cx="2743200" cy="18288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49C61C8-999F-4E42-B688-57A445C5A2CC}"/>
              </a:ext>
            </a:extLst>
          </p:cNvPr>
          <p:cNvSpPr/>
          <p:nvPr/>
        </p:nvSpPr>
        <p:spPr>
          <a:xfrm>
            <a:off x="4632225" y="1953991"/>
            <a:ext cx="2086140" cy="18288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DAE6620-98D7-4EA9-81D6-5F5E03B808B5}"/>
              </a:ext>
            </a:extLst>
          </p:cNvPr>
          <p:cNvSpPr/>
          <p:nvPr/>
        </p:nvSpPr>
        <p:spPr>
          <a:xfrm>
            <a:off x="4632225" y="2136871"/>
            <a:ext cx="914400" cy="18288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3DDFFF7-11AB-43EF-9F96-DDC0C4358C1F}"/>
              </a:ext>
            </a:extLst>
          </p:cNvPr>
          <p:cNvSpPr/>
          <p:nvPr/>
        </p:nvSpPr>
        <p:spPr>
          <a:xfrm>
            <a:off x="4631670" y="2332029"/>
            <a:ext cx="3657600" cy="18288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213D656-3446-4CB9-8ABC-3942A27E9E30}"/>
              </a:ext>
            </a:extLst>
          </p:cNvPr>
          <p:cNvSpPr/>
          <p:nvPr/>
        </p:nvSpPr>
        <p:spPr>
          <a:xfrm>
            <a:off x="4631670" y="2519753"/>
            <a:ext cx="2286000" cy="18288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B2132E4-40AD-45BA-A74B-8AB72AF7DF00}"/>
              </a:ext>
            </a:extLst>
          </p:cNvPr>
          <p:cNvSpPr/>
          <p:nvPr/>
        </p:nvSpPr>
        <p:spPr>
          <a:xfrm>
            <a:off x="2425635" y="2984158"/>
            <a:ext cx="2086140" cy="18288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90DD8F9-0A0F-4F95-9D74-CDB46E077D7C}"/>
              </a:ext>
            </a:extLst>
          </p:cNvPr>
          <p:cNvSpPr/>
          <p:nvPr/>
        </p:nvSpPr>
        <p:spPr>
          <a:xfrm>
            <a:off x="859667" y="3174245"/>
            <a:ext cx="3657600" cy="18288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D63F6EA-9BAC-4FB0-8377-BA9865F2B032}"/>
              </a:ext>
            </a:extLst>
          </p:cNvPr>
          <p:cNvSpPr/>
          <p:nvPr/>
        </p:nvSpPr>
        <p:spPr>
          <a:xfrm>
            <a:off x="3140175" y="3367040"/>
            <a:ext cx="1371600" cy="18288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1BAB363-3A73-48C0-9AC0-5ECE2F95D138}"/>
              </a:ext>
            </a:extLst>
          </p:cNvPr>
          <p:cNvSpPr/>
          <p:nvPr/>
        </p:nvSpPr>
        <p:spPr>
          <a:xfrm>
            <a:off x="3602848" y="3550745"/>
            <a:ext cx="914400" cy="18288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6E779B9-AF8A-48E4-A7A5-D900140B5CED}"/>
              </a:ext>
            </a:extLst>
          </p:cNvPr>
          <p:cNvSpPr/>
          <p:nvPr/>
        </p:nvSpPr>
        <p:spPr>
          <a:xfrm>
            <a:off x="4632225" y="2984158"/>
            <a:ext cx="2286000" cy="18288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2A5DE64-DE8D-4593-A7C1-3BF406767FDB}"/>
              </a:ext>
            </a:extLst>
          </p:cNvPr>
          <p:cNvSpPr/>
          <p:nvPr/>
        </p:nvSpPr>
        <p:spPr>
          <a:xfrm>
            <a:off x="4632225" y="3167038"/>
            <a:ext cx="914400" cy="18288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36913BF-D010-49E5-A90C-EA1F3ABF86D2}"/>
              </a:ext>
            </a:extLst>
          </p:cNvPr>
          <p:cNvSpPr/>
          <p:nvPr/>
        </p:nvSpPr>
        <p:spPr>
          <a:xfrm>
            <a:off x="4631670" y="3362196"/>
            <a:ext cx="1828800" cy="18288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9D2131C-B917-4F07-8CFD-928F9F78CE4F}"/>
              </a:ext>
            </a:extLst>
          </p:cNvPr>
          <p:cNvSpPr/>
          <p:nvPr/>
        </p:nvSpPr>
        <p:spPr>
          <a:xfrm>
            <a:off x="4631670" y="3549920"/>
            <a:ext cx="2743200" cy="18288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1261609-4E75-48D5-B3D9-E8B3A0314BBD}"/>
              </a:ext>
            </a:extLst>
          </p:cNvPr>
          <p:cNvCxnSpPr>
            <a:cxnSpLocks/>
          </p:cNvCxnSpPr>
          <p:nvPr/>
        </p:nvCxnSpPr>
        <p:spPr>
          <a:xfrm>
            <a:off x="4572000" y="2977577"/>
            <a:ext cx="0" cy="82296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789EF808-C457-4F65-9360-A4951D9700C5}"/>
              </a:ext>
            </a:extLst>
          </p:cNvPr>
          <p:cNvSpPr txBox="1"/>
          <p:nvPr/>
        </p:nvSpPr>
        <p:spPr>
          <a:xfrm>
            <a:off x="3348236" y="2673264"/>
            <a:ext cx="2458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Cellular Component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42D6BCC-5CDB-4E64-8137-63C04454502C}"/>
              </a:ext>
            </a:extLst>
          </p:cNvPr>
          <p:cNvSpPr/>
          <p:nvPr/>
        </p:nvSpPr>
        <p:spPr>
          <a:xfrm>
            <a:off x="3589724" y="4047944"/>
            <a:ext cx="914400" cy="1828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E91638B-BAD6-4633-B6D8-46CC56D2018D}"/>
              </a:ext>
            </a:extLst>
          </p:cNvPr>
          <p:cNvSpPr/>
          <p:nvPr/>
        </p:nvSpPr>
        <p:spPr>
          <a:xfrm>
            <a:off x="1637719" y="4232316"/>
            <a:ext cx="2869682" cy="1828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38660E5-8805-4FD8-AEE9-E56675381C6D}"/>
              </a:ext>
            </a:extLst>
          </p:cNvPr>
          <p:cNvSpPr/>
          <p:nvPr/>
        </p:nvSpPr>
        <p:spPr>
          <a:xfrm>
            <a:off x="3135245" y="4425111"/>
            <a:ext cx="1371600" cy="1828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8C274F1-A51C-47D6-BB63-EEBDFA733E1C}"/>
              </a:ext>
            </a:extLst>
          </p:cNvPr>
          <p:cNvSpPr/>
          <p:nvPr/>
        </p:nvSpPr>
        <p:spPr>
          <a:xfrm>
            <a:off x="3597375" y="4603147"/>
            <a:ext cx="914400" cy="1828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BDC19F5-6AB5-431B-821E-B73AD5069791}"/>
              </a:ext>
            </a:extLst>
          </p:cNvPr>
          <p:cNvSpPr/>
          <p:nvPr/>
        </p:nvSpPr>
        <p:spPr>
          <a:xfrm>
            <a:off x="4627295" y="4042229"/>
            <a:ext cx="2743200" cy="1828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3F64600-EAF0-428F-B861-BAD38E28A7E5}"/>
              </a:ext>
            </a:extLst>
          </p:cNvPr>
          <p:cNvSpPr/>
          <p:nvPr/>
        </p:nvSpPr>
        <p:spPr>
          <a:xfrm>
            <a:off x="4627295" y="4225109"/>
            <a:ext cx="2286000" cy="1828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723FA1FF-6C61-41A8-866C-67F0D4AB2EC1}"/>
              </a:ext>
            </a:extLst>
          </p:cNvPr>
          <p:cNvSpPr/>
          <p:nvPr/>
        </p:nvSpPr>
        <p:spPr>
          <a:xfrm>
            <a:off x="4626740" y="4420267"/>
            <a:ext cx="1097280" cy="1828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636C33CF-3636-4560-B501-02F54EC225D1}"/>
              </a:ext>
            </a:extLst>
          </p:cNvPr>
          <p:cNvSpPr/>
          <p:nvPr/>
        </p:nvSpPr>
        <p:spPr>
          <a:xfrm>
            <a:off x="4626740" y="4607991"/>
            <a:ext cx="1828800" cy="1828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D75A403E-E414-454B-9911-BFA3C65EC728}"/>
              </a:ext>
            </a:extLst>
          </p:cNvPr>
          <p:cNvCxnSpPr>
            <a:cxnSpLocks/>
          </p:cNvCxnSpPr>
          <p:nvPr/>
        </p:nvCxnSpPr>
        <p:spPr>
          <a:xfrm>
            <a:off x="4567070" y="4035648"/>
            <a:ext cx="0" cy="82296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B0D379C2-3F32-4AE7-B714-C6AA31E97EEF}"/>
              </a:ext>
            </a:extLst>
          </p:cNvPr>
          <p:cNvSpPr txBox="1"/>
          <p:nvPr/>
        </p:nvSpPr>
        <p:spPr>
          <a:xfrm>
            <a:off x="3343306" y="3731335"/>
            <a:ext cx="2458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Biological Process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B009C36-37EC-4238-B69B-CD65E2BEBF00}"/>
              </a:ext>
            </a:extLst>
          </p:cNvPr>
          <p:cNvSpPr txBox="1"/>
          <p:nvPr/>
        </p:nvSpPr>
        <p:spPr>
          <a:xfrm>
            <a:off x="350450" y="4877930"/>
            <a:ext cx="1691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Downregulated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01D011D-C21B-4AAD-8404-207A295AFD63}"/>
              </a:ext>
            </a:extLst>
          </p:cNvPr>
          <p:cNvSpPr txBox="1"/>
          <p:nvPr/>
        </p:nvSpPr>
        <p:spPr>
          <a:xfrm>
            <a:off x="7098936" y="4877066"/>
            <a:ext cx="1691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Upregulated</a:t>
            </a:r>
          </a:p>
        </p:txBody>
      </p:sp>
    </p:spTree>
    <p:extLst>
      <p:ext uri="{BB962C8B-B14F-4D97-AF65-F5344CB8AC3E}">
        <p14:creationId xmlns:p14="http://schemas.microsoft.com/office/powerpoint/2010/main" val="30333450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Cloud 80">
            <a:extLst>
              <a:ext uri="{FF2B5EF4-FFF2-40B4-BE49-F238E27FC236}">
                <a16:creationId xmlns:a16="http://schemas.microsoft.com/office/drawing/2014/main" id="{C4E106D4-DBCD-4EF2-B5E4-20DE0CB83201}"/>
              </a:ext>
            </a:extLst>
          </p:cNvPr>
          <p:cNvSpPr/>
          <p:nvPr/>
        </p:nvSpPr>
        <p:spPr>
          <a:xfrm>
            <a:off x="803447" y="3016059"/>
            <a:ext cx="1045811" cy="843219"/>
          </a:xfrm>
          <a:prstGeom prst="cloud">
            <a:avLst/>
          </a:prstGeom>
          <a:solidFill>
            <a:schemeClr val="tx2">
              <a:lumMod val="25000"/>
              <a:lumOff val="7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0CCFC347-EC0E-4DE7-BEE6-3360191F233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90603501"/>
              </p:ext>
            </p:extLst>
          </p:nvPr>
        </p:nvGraphicFramePr>
        <p:xfrm>
          <a:off x="0" y="6400800"/>
          <a:ext cx="9144000" cy="45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" name="Title 1">
            <a:extLst>
              <a:ext uri="{FF2B5EF4-FFF2-40B4-BE49-F238E27FC236}">
                <a16:creationId xmlns:a16="http://schemas.microsoft.com/office/drawing/2014/main" id="{706FC86C-D799-4A05-A15C-E6C511F12FEF}"/>
              </a:ext>
            </a:extLst>
          </p:cNvPr>
          <p:cNvSpPr txBox="1">
            <a:spLocks/>
          </p:cNvSpPr>
          <p:nvPr/>
        </p:nvSpPr>
        <p:spPr>
          <a:xfrm>
            <a:off x="236307" y="201387"/>
            <a:ext cx="8681662" cy="738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accent3"/>
                </a:solidFill>
                <a:latin typeface="+mn-lt"/>
              </a:rPr>
              <a:t>AIM 3: </a:t>
            </a:r>
            <a:r>
              <a:rPr lang="en-US" sz="4000" b="1" dirty="0">
                <a:latin typeface="+mn-lt"/>
              </a:rPr>
              <a:t>Protein Interactions of LIPC Isoforms</a:t>
            </a: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473677F2-A13C-47EA-8C01-81A504E93EF5}"/>
              </a:ext>
            </a:extLst>
          </p:cNvPr>
          <p:cNvGrpSpPr/>
          <p:nvPr/>
        </p:nvGrpSpPr>
        <p:grpSpPr>
          <a:xfrm>
            <a:off x="996532" y="917197"/>
            <a:ext cx="7271168" cy="1144064"/>
            <a:chOff x="996532" y="1194939"/>
            <a:chExt cx="7271168" cy="1144064"/>
          </a:xfrm>
        </p:grpSpPr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E2544A63-B582-4773-9DF2-DB546400383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69" t="75335" r="5165" b="6603"/>
            <a:stretch/>
          </p:blipFill>
          <p:spPr>
            <a:xfrm>
              <a:off x="1009644" y="1564273"/>
              <a:ext cx="7124712" cy="774730"/>
            </a:xfrm>
            <a:prstGeom prst="rect">
              <a:avLst/>
            </a:prstGeom>
          </p:spPr>
        </p:pic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5B3079C5-86B9-45C3-8AE4-90CB4BC343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69" t="75335" r="71650" b="6603"/>
            <a:stretch/>
          </p:blipFill>
          <p:spPr>
            <a:xfrm>
              <a:off x="1010003" y="1564271"/>
              <a:ext cx="1853721" cy="774730"/>
            </a:xfrm>
            <a:prstGeom prst="rect">
              <a:avLst/>
            </a:prstGeom>
          </p:spPr>
        </p:pic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BC31C647-0633-45AE-B2EB-3C2E8B642CB1}"/>
                </a:ext>
              </a:extLst>
            </p:cNvPr>
            <p:cNvSpPr txBox="1"/>
            <p:nvPr/>
          </p:nvSpPr>
          <p:spPr>
            <a:xfrm>
              <a:off x="996532" y="1199123"/>
              <a:ext cx="19698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Wildtype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3F194AEB-3DB3-4B55-96DA-7BB3354DC901}"/>
                </a:ext>
              </a:extLst>
            </p:cNvPr>
            <p:cNvSpPr txBox="1"/>
            <p:nvPr/>
          </p:nvSpPr>
          <p:spPr>
            <a:xfrm>
              <a:off x="3452133" y="1194939"/>
              <a:ext cx="22397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Full Length LIPC Only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63BD9792-8656-4DD1-BD02-3962AAF12799}"/>
                </a:ext>
              </a:extLst>
            </p:cNvPr>
            <p:cNvSpPr txBox="1"/>
            <p:nvPr/>
          </p:nvSpPr>
          <p:spPr>
            <a:xfrm>
              <a:off x="5954486" y="1194939"/>
              <a:ext cx="23132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Truncated LIPC Only</a:t>
              </a:r>
            </a:p>
          </p:txBody>
        </p:sp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C4A05807-5B34-471D-8AA9-F10DE376E1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137" t="75335" r="36950" b="6603"/>
            <a:stretch/>
          </p:blipFill>
          <p:spPr>
            <a:xfrm>
              <a:off x="3477984" y="1564271"/>
              <a:ext cx="2133601" cy="774730"/>
            </a:xfrm>
            <a:prstGeom prst="rect">
              <a:avLst/>
            </a:prstGeom>
          </p:spPr>
        </p:pic>
      </p:grpSp>
      <p:sp>
        <p:nvSpPr>
          <p:cNvPr id="2" name="Cloud 1">
            <a:extLst>
              <a:ext uri="{FF2B5EF4-FFF2-40B4-BE49-F238E27FC236}">
                <a16:creationId xmlns:a16="http://schemas.microsoft.com/office/drawing/2014/main" id="{5EB6424C-FAE2-45FA-8BBB-549BBEF66E60}"/>
              </a:ext>
            </a:extLst>
          </p:cNvPr>
          <p:cNvSpPr/>
          <p:nvPr/>
        </p:nvSpPr>
        <p:spPr>
          <a:xfrm>
            <a:off x="1360376" y="3053476"/>
            <a:ext cx="1045811" cy="843219"/>
          </a:xfrm>
          <a:prstGeom prst="cloud">
            <a:avLst/>
          </a:prstGeom>
          <a:solidFill>
            <a:schemeClr val="tx2">
              <a:lumMod val="25000"/>
              <a:lumOff val="7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5D264BEC-4A1A-4516-86EA-C0677E677F6D}"/>
              </a:ext>
            </a:extLst>
          </p:cNvPr>
          <p:cNvCxnSpPr/>
          <p:nvPr/>
        </p:nvCxnSpPr>
        <p:spPr>
          <a:xfrm>
            <a:off x="1970314" y="2155214"/>
            <a:ext cx="0" cy="45720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76BB8E56-095A-4857-BA41-4B514612874C}"/>
              </a:ext>
            </a:extLst>
          </p:cNvPr>
          <p:cNvCxnSpPr/>
          <p:nvPr/>
        </p:nvCxnSpPr>
        <p:spPr>
          <a:xfrm>
            <a:off x="4572000" y="2155214"/>
            <a:ext cx="0" cy="45720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BFA2A2FA-C58E-4B1B-820F-92D415DCB158}"/>
              </a:ext>
            </a:extLst>
          </p:cNvPr>
          <p:cNvCxnSpPr/>
          <p:nvPr/>
        </p:nvCxnSpPr>
        <p:spPr>
          <a:xfrm>
            <a:off x="7119256" y="2155214"/>
            <a:ext cx="0" cy="45720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Cloud 77">
            <a:extLst>
              <a:ext uri="{FF2B5EF4-FFF2-40B4-BE49-F238E27FC236}">
                <a16:creationId xmlns:a16="http://schemas.microsoft.com/office/drawing/2014/main" id="{1ACE9D73-5240-4F0F-88ED-09E8BE3B120E}"/>
              </a:ext>
            </a:extLst>
          </p:cNvPr>
          <p:cNvSpPr/>
          <p:nvPr/>
        </p:nvSpPr>
        <p:spPr>
          <a:xfrm>
            <a:off x="1985352" y="2690684"/>
            <a:ext cx="1045811" cy="843219"/>
          </a:xfrm>
          <a:prstGeom prst="cloud">
            <a:avLst/>
          </a:prstGeom>
          <a:solidFill>
            <a:schemeClr val="tx2">
              <a:lumMod val="25000"/>
              <a:lumOff val="7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Cloud 78">
            <a:extLst>
              <a:ext uri="{FF2B5EF4-FFF2-40B4-BE49-F238E27FC236}">
                <a16:creationId xmlns:a16="http://schemas.microsoft.com/office/drawing/2014/main" id="{E92FD34E-493C-4EC8-882C-9EDB68A471EA}"/>
              </a:ext>
            </a:extLst>
          </p:cNvPr>
          <p:cNvSpPr/>
          <p:nvPr/>
        </p:nvSpPr>
        <p:spPr>
          <a:xfrm>
            <a:off x="871494" y="2848614"/>
            <a:ext cx="1045811" cy="457200"/>
          </a:xfrm>
          <a:prstGeom prst="cloud">
            <a:avLst/>
          </a:prstGeom>
          <a:solidFill>
            <a:schemeClr val="tx2">
              <a:lumMod val="25000"/>
              <a:lumOff val="7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Cloud 79">
            <a:extLst>
              <a:ext uri="{FF2B5EF4-FFF2-40B4-BE49-F238E27FC236}">
                <a16:creationId xmlns:a16="http://schemas.microsoft.com/office/drawing/2014/main" id="{3B849156-3B1A-4355-A412-516E37E14B1E}"/>
              </a:ext>
            </a:extLst>
          </p:cNvPr>
          <p:cNvSpPr/>
          <p:nvPr/>
        </p:nvSpPr>
        <p:spPr>
          <a:xfrm>
            <a:off x="1893839" y="3344116"/>
            <a:ext cx="457200" cy="843219"/>
          </a:xfrm>
          <a:prstGeom prst="cloud">
            <a:avLst/>
          </a:prstGeom>
          <a:solidFill>
            <a:schemeClr val="tx2">
              <a:lumMod val="25000"/>
              <a:lumOff val="7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43C11EF-DC76-4680-961C-38724462E507}"/>
              </a:ext>
            </a:extLst>
          </p:cNvPr>
          <p:cNvSpPr/>
          <p:nvPr/>
        </p:nvSpPr>
        <p:spPr>
          <a:xfrm>
            <a:off x="1013463" y="3168215"/>
            <a:ext cx="914400" cy="45720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LIPC</a:t>
            </a:r>
            <a:endParaRPr lang="en-US" sz="1600" b="1" dirty="0"/>
          </a:p>
        </p:txBody>
      </p:sp>
      <p:sp>
        <p:nvSpPr>
          <p:cNvPr id="85" name="Cloud 84">
            <a:extLst>
              <a:ext uri="{FF2B5EF4-FFF2-40B4-BE49-F238E27FC236}">
                <a16:creationId xmlns:a16="http://schemas.microsoft.com/office/drawing/2014/main" id="{CFC6C716-0485-4552-9816-D101B9D75F3C}"/>
              </a:ext>
            </a:extLst>
          </p:cNvPr>
          <p:cNvSpPr/>
          <p:nvPr/>
        </p:nvSpPr>
        <p:spPr>
          <a:xfrm>
            <a:off x="3390095" y="3017621"/>
            <a:ext cx="1045811" cy="843219"/>
          </a:xfrm>
          <a:prstGeom prst="cloud">
            <a:avLst/>
          </a:prstGeom>
          <a:solidFill>
            <a:schemeClr val="accent4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Cloud 85">
            <a:extLst>
              <a:ext uri="{FF2B5EF4-FFF2-40B4-BE49-F238E27FC236}">
                <a16:creationId xmlns:a16="http://schemas.microsoft.com/office/drawing/2014/main" id="{60064F4B-9A8B-41CE-B457-A5F0322885AF}"/>
              </a:ext>
            </a:extLst>
          </p:cNvPr>
          <p:cNvSpPr/>
          <p:nvPr/>
        </p:nvSpPr>
        <p:spPr>
          <a:xfrm>
            <a:off x="3947024" y="3055038"/>
            <a:ext cx="1045811" cy="843219"/>
          </a:xfrm>
          <a:prstGeom prst="cloud">
            <a:avLst/>
          </a:prstGeom>
          <a:solidFill>
            <a:schemeClr val="accent4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Cloud 86">
            <a:extLst>
              <a:ext uri="{FF2B5EF4-FFF2-40B4-BE49-F238E27FC236}">
                <a16:creationId xmlns:a16="http://schemas.microsoft.com/office/drawing/2014/main" id="{96114696-F0AA-437F-9236-BE5B0584517C}"/>
              </a:ext>
            </a:extLst>
          </p:cNvPr>
          <p:cNvSpPr/>
          <p:nvPr/>
        </p:nvSpPr>
        <p:spPr>
          <a:xfrm>
            <a:off x="4572000" y="2692246"/>
            <a:ext cx="1045811" cy="843219"/>
          </a:xfrm>
          <a:prstGeom prst="cloud">
            <a:avLst/>
          </a:prstGeom>
          <a:solidFill>
            <a:schemeClr val="accent4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Cloud 87">
            <a:extLst>
              <a:ext uri="{FF2B5EF4-FFF2-40B4-BE49-F238E27FC236}">
                <a16:creationId xmlns:a16="http://schemas.microsoft.com/office/drawing/2014/main" id="{7894BDAB-07CC-42E2-B96F-CA8CAE20CD35}"/>
              </a:ext>
            </a:extLst>
          </p:cNvPr>
          <p:cNvSpPr/>
          <p:nvPr/>
        </p:nvSpPr>
        <p:spPr>
          <a:xfrm>
            <a:off x="3219239" y="2498381"/>
            <a:ext cx="1045811" cy="457200"/>
          </a:xfrm>
          <a:prstGeom prst="cloud">
            <a:avLst/>
          </a:prstGeom>
          <a:solidFill>
            <a:schemeClr val="accent4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Cloud 88">
            <a:extLst>
              <a:ext uri="{FF2B5EF4-FFF2-40B4-BE49-F238E27FC236}">
                <a16:creationId xmlns:a16="http://schemas.microsoft.com/office/drawing/2014/main" id="{61C21700-1A79-489F-A9D7-41090D079632}"/>
              </a:ext>
            </a:extLst>
          </p:cNvPr>
          <p:cNvSpPr/>
          <p:nvPr/>
        </p:nvSpPr>
        <p:spPr>
          <a:xfrm>
            <a:off x="4480487" y="3345678"/>
            <a:ext cx="457200" cy="843219"/>
          </a:xfrm>
          <a:prstGeom prst="cloud">
            <a:avLst/>
          </a:prstGeom>
          <a:solidFill>
            <a:schemeClr val="accent4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Cloud 90">
            <a:extLst>
              <a:ext uri="{FF2B5EF4-FFF2-40B4-BE49-F238E27FC236}">
                <a16:creationId xmlns:a16="http://schemas.microsoft.com/office/drawing/2014/main" id="{616F14DB-CB04-4D1F-9B61-004E6308A988}"/>
              </a:ext>
            </a:extLst>
          </p:cNvPr>
          <p:cNvSpPr/>
          <p:nvPr/>
        </p:nvSpPr>
        <p:spPr>
          <a:xfrm>
            <a:off x="6112837" y="2937789"/>
            <a:ext cx="1087379" cy="843219"/>
          </a:xfrm>
          <a:prstGeom prst="cloud">
            <a:avLst/>
          </a:prstGeom>
          <a:solidFill>
            <a:schemeClr val="accent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Cloud 91">
            <a:extLst>
              <a:ext uri="{FF2B5EF4-FFF2-40B4-BE49-F238E27FC236}">
                <a16:creationId xmlns:a16="http://schemas.microsoft.com/office/drawing/2014/main" id="{F5617598-1316-430E-A3D1-FA4747F09565}"/>
              </a:ext>
            </a:extLst>
          </p:cNvPr>
          <p:cNvSpPr/>
          <p:nvPr/>
        </p:nvSpPr>
        <p:spPr>
          <a:xfrm>
            <a:off x="6669766" y="2975206"/>
            <a:ext cx="1045811" cy="843219"/>
          </a:xfrm>
          <a:prstGeom prst="cloud">
            <a:avLst/>
          </a:prstGeom>
          <a:solidFill>
            <a:schemeClr val="accent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Cloud 92">
            <a:extLst>
              <a:ext uri="{FF2B5EF4-FFF2-40B4-BE49-F238E27FC236}">
                <a16:creationId xmlns:a16="http://schemas.microsoft.com/office/drawing/2014/main" id="{F1AAF8AE-3E72-40C3-A1E7-EEED71758DBC}"/>
              </a:ext>
            </a:extLst>
          </p:cNvPr>
          <p:cNvSpPr/>
          <p:nvPr/>
        </p:nvSpPr>
        <p:spPr>
          <a:xfrm>
            <a:off x="7294742" y="2612414"/>
            <a:ext cx="1045811" cy="843219"/>
          </a:xfrm>
          <a:prstGeom prst="cloud">
            <a:avLst/>
          </a:prstGeom>
          <a:solidFill>
            <a:schemeClr val="accent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Cloud 93">
            <a:extLst>
              <a:ext uri="{FF2B5EF4-FFF2-40B4-BE49-F238E27FC236}">
                <a16:creationId xmlns:a16="http://schemas.microsoft.com/office/drawing/2014/main" id="{A0346375-CEB0-4C4E-A201-AAA2D3B671DE}"/>
              </a:ext>
            </a:extLst>
          </p:cNvPr>
          <p:cNvSpPr/>
          <p:nvPr/>
        </p:nvSpPr>
        <p:spPr>
          <a:xfrm>
            <a:off x="6180884" y="2770344"/>
            <a:ext cx="1087379" cy="457200"/>
          </a:xfrm>
          <a:prstGeom prst="cloud">
            <a:avLst/>
          </a:prstGeom>
          <a:solidFill>
            <a:schemeClr val="accent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Cloud 94">
            <a:extLst>
              <a:ext uri="{FF2B5EF4-FFF2-40B4-BE49-F238E27FC236}">
                <a16:creationId xmlns:a16="http://schemas.microsoft.com/office/drawing/2014/main" id="{E4927399-821A-4F73-BD86-44BBBFAC4D97}"/>
              </a:ext>
            </a:extLst>
          </p:cNvPr>
          <p:cNvSpPr/>
          <p:nvPr/>
        </p:nvSpPr>
        <p:spPr>
          <a:xfrm>
            <a:off x="7203229" y="3265846"/>
            <a:ext cx="457200" cy="843219"/>
          </a:xfrm>
          <a:prstGeom prst="cloud">
            <a:avLst/>
          </a:prstGeom>
          <a:solidFill>
            <a:schemeClr val="accent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2015795D-46E0-44DD-9BB2-3C8D4F065C12}"/>
              </a:ext>
            </a:extLst>
          </p:cNvPr>
          <p:cNvSpPr/>
          <p:nvPr/>
        </p:nvSpPr>
        <p:spPr>
          <a:xfrm>
            <a:off x="3589553" y="3246221"/>
            <a:ext cx="914400" cy="45720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LIPC</a:t>
            </a:r>
            <a:endParaRPr lang="en-US" sz="1600" b="1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A22EAF4-033E-40CE-B01F-7CF4978F65B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95"/>
          <a:stretch/>
        </p:blipFill>
        <p:spPr>
          <a:xfrm>
            <a:off x="7535153" y="3299410"/>
            <a:ext cx="732547" cy="50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5308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0CCFC347-EC0E-4DE7-BEE6-3360191F2331}"/>
              </a:ext>
            </a:extLst>
          </p:cNvPr>
          <p:cNvGraphicFramePr/>
          <p:nvPr>
            <p:extLst/>
          </p:nvPr>
        </p:nvGraphicFramePr>
        <p:xfrm>
          <a:off x="0" y="6400800"/>
          <a:ext cx="9144000" cy="45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" name="Title 1">
            <a:extLst>
              <a:ext uri="{FF2B5EF4-FFF2-40B4-BE49-F238E27FC236}">
                <a16:creationId xmlns:a16="http://schemas.microsoft.com/office/drawing/2014/main" id="{706FC86C-D799-4A05-A15C-E6C511F12FEF}"/>
              </a:ext>
            </a:extLst>
          </p:cNvPr>
          <p:cNvSpPr txBox="1">
            <a:spLocks/>
          </p:cNvSpPr>
          <p:nvPr/>
        </p:nvSpPr>
        <p:spPr>
          <a:xfrm>
            <a:off x="236307" y="201387"/>
            <a:ext cx="8681662" cy="738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accent3"/>
                </a:solidFill>
                <a:latin typeface="+mn-lt"/>
              </a:rPr>
              <a:t>AIM 3: </a:t>
            </a:r>
            <a:r>
              <a:rPr lang="en-US" sz="4000" b="1" dirty="0">
                <a:latin typeface="+mn-lt"/>
              </a:rPr>
              <a:t>Protein Interactions of LIPC Isoforms</a:t>
            </a:r>
          </a:p>
        </p:txBody>
      </p:sp>
      <p:sp>
        <p:nvSpPr>
          <p:cNvPr id="81" name="Cloud 80">
            <a:extLst>
              <a:ext uri="{FF2B5EF4-FFF2-40B4-BE49-F238E27FC236}">
                <a16:creationId xmlns:a16="http://schemas.microsoft.com/office/drawing/2014/main" id="{C4E106D4-DBCD-4EF2-B5E4-20DE0CB83201}"/>
              </a:ext>
            </a:extLst>
          </p:cNvPr>
          <p:cNvSpPr/>
          <p:nvPr/>
        </p:nvSpPr>
        <p:spPr>
          <a:xfrm>
            <a:off x="803447" y="3016059"/>
            <a:ext cx="1045811" cy="843219"/>
          </a:xfrm>
          <a:prstGeom prst="cloud">
            <a:avLst/>
          </a:prstGeom>
          <a:solidFill>
            <a:schemeClr val="tx2">
              <a:lumMod val="25000"/>
              <a:lumOff val="7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473677F2-A13C-47EA-8C01-81A504E93EF5}"/>
              </a:ext>
            </a:extLst>
          </p:cNvPr>
          <p:cNvGrpSpPr/>
          <p:nvPr/>
        </p:nvGrpSpPr>
        <p:grpSpPr>
          <a:xfrm>
            <a:off x="996532" y="917197"/>
            <a:ext cx="7271168" cy="1144064"/>
            <a:chOff x="996532" y="1194939"/>
            <a:chExt cx="7271168" cy="1144064"/>
          </a:xfrm>
        </p:grpSpPr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E2544A63-B582-4773-9DF2-DB546400383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69" t="75335" r="5165" b="6603"/>
            <a:stretch/>
          </p:blipFill>
          <p:spPr>
            <a:xfrm>
              <a:off x="1009644" y="1564273"/>
              <a:ext cx="7124712" cy="774730"/>
            </a:xfrm>
            <a:prstGeom prst="rect">
              <a:avLst/>
            </a:prstGeom>
          </p:spPr>
        </p:pic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5B3079C5-86B9-45C3-8AE4-90CB4BC343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69" t="75335" r="71650" b="6603"/>
            <a:stretch/>
          </p:blipFill>
          <p:spPr>
            <a:xfrm>
              <a:off x="1010003" y="1564271"/>
              <a:ext cx="1853721" cy="774730"/>
            </a:xfrm>
            <a:prstGeom prst="rect">
              <a:avLst/>
            </a:prstGeom>
          </p:spPr>
        </p:pic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BC31C647-0633-45AE-B2EB-3C2E8B642CB1}"/>
                </a:ext>
              </a:extLst>
            </p:cNvPr>
            <p:cNvSpPr txBox="1"/>
            <p:nvPr/>
          </p:nvSpPr>
          <p:spPr>
            <a:xfrm>
              <a:off x="996532" y="1199123"/>
              <a:ext cx="19698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Wildtype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3F194AEB-3DB3-4B55-96DA-7BB3354DC901}"/>
                </a:ext>
              </a:extLst>
            </p:cNvPr>
            <p:cNvSpPr txBox="1"/>
            <p:nvPr/>
          </p:nvSpPr>
          <p:spPr>
            <a:xfrm>
              <a:off x="3452133" y="1194939"/>
              <a:ext cx="22397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Full Length LIPC Only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63BD9792-8656-4DD1-BD02-3962AAF12799}"/>
                </a:ext>
              </a:extLst>
            </p:cNvPr>
            <p:cNvSpPr txBox="1"/>
            <p:nvPr/>
          </p:nvSpPr>
          <p:spPr>
            <a:xfrm>
              <a:off x="5954486" y="1194939"/>
              <a:ext cx="23132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Truncated LIPC Only</a:t>
              </a:r>
            </a:p>
          </p:txBody>
        </p:sp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C4A05807-5B34-471D-8AA9-F10DE376E1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137" t="75335" r="36950" b="6603"/>
            <a:stretch/>
          </p:blipFill>
          <p:spPr>
            <a:xfrm>
              <a:off x="3477984" y="1564271"/>
              <a:ext cx="2133601" cy="774730"/>
            </a:xfrm>
            <a:prstGeom prst="rect">
              <a:avLst/>
            </a:prstGeom>
          </p:spPr>
        </p:pic>
      </p:grpSp>
      <p:sp>
        <p:nvSpPr>
          <p:cNvPr id="2" name="Cloud 1">
            <a:extLst>
              <a:ext uri="{FF2B5EF4-FFF2-40B4-BE49-F238E27FC236}">
                <a16:creationId xmlns:a16="http://schemas.microsoft.com/office/drawing/2014/main" id="{5EB6424C-FAE2-45FA-8BBB-549BBEF66E60}"/>
              </a:ext>
            </a:extLst>
          </p:cNvPr>
          <p:cNvSpPr/>
          <p:nvPr/>
        </p:nvSpPr>
        <p:spPr>
          <a:xfrm>
            <a:off x="1360376" y="3053476"/>
            <a:ext cx="1045811" cy="843219"/>
          </a:xfrm>
          <a:prstGeom prst="cloud">
            <a:avLst/>
          </a:prstGeom>
          <a:solidFill>
            <a:schemeClr val="tx2">
              <a:lumMod val="25000"/>
              <a:lumOff val="7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5D264BEC-4A1A-4516-86EA-C0677E677F6D}"/>
              </a:ext>
            </a:extLst>
          </p:cNvPr>
          <p:cNvCxnSpPr/>
          <p:nvPr/>
        </p:nvCxnSpPr>
        <p:spPr>
          <a:xfrm>
            <a:off x="1970314" y="2155214"/>
            <a:ext cx="0" cy="45720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76BB8E56-095A-4857-BA41-4B514612874C}"/>
              </a:ext>
            </a:extLst>
          </p:cNvPr>
          <p:cNvCxnSpPr/>
          <p:nvPr/>
        </p:nvCxnSpPr>
        <p:spPr>
          <a:xfrm>
            <a:off x="4572000" y="2155214"/>
            <a:ext cx="0" cy="45720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BFA2A2FA-C58E-4B1B-820F-92D415DCB158}"/>
              </a:ext>
            </a:extLst>
          </p:cNvPr>
          <p:cNvCxnSpPr/>
          <p:nvPr/>
        </p:nvCxnSpPr>
        <p:spPr>
          <a:xfrm>
            <a:off x="7119256" y="2155214"/>
            <a:ext cx="0" cy="45720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Cloud 77">
            <a:extLst>
              <a:ext uri="{FF2B5EF4-FFF2-40B4-BE49-F238E27FC236}">
                <a16:creationId xmlns:a16="http://schemas.microsoft.com/office/drawing/2014/main" id="{1ACE9D73-5240-4F0F-88ED-09E8BE3B120E}"/>
              </a:ext>
            </a:extLst>
          </p:cNvPr>
          <p:cNvSpPr/>
          <p:nvPr/>
        </p:nvSpPr>
        <p:spPr>
          <a:xfrm>
            <a:off x="1985352" y="2690684"/>
            <a:ext cx="1045811" cy="843219"/>
          </a:xfrm>
          <a:prstGeom prst="cloud">
            <a:avLst/>
          </a:prstGeom>
          <a:solidFill>
            <a:schemeClr val="tx2">
              <a:lumMod val="25000"/>
              <a:lumOff val="7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Cloud 78">
            <a:extLst>
              <a:ext uri="{FF2B5EF4-FFF2-40B4-BE49-F238E27FC236}">
                <a16:creationId xmlns:a16="http://schemas.microsoft.com/office/drawing/2014/main" id="{E92FD34E-493C-4EC8-882C-9EDB68A471EA}"/>
              </a:ext>
            </a:extLst>
          </p:cNvPr>
          <p:cNvSpPr/>
          <p:nvPr/>
        </p:nvSpPr>
        <p:spPr>
          <a:xfrm>
            <a:off x="871494" y="2848614"/>
            <a:ext cx="1045811" cy="457200"/>
          </a:xfrm>
          <a:prstGeom prst="cloud">
            <a:avLst/>
          </a:prstGeom>
          <a:solidFill>
            <a:schemeClr val="tx2">
              <a:lumMod val="25000"/>
              <a:lumOff val="7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Cloud 79">
            <a:extLst>
              <a:ext uri="{FF2B5EF4-FFF2-40B4-BE49-F238E27FC236}">
                <a16:creationId xmlns:a16="http://schemas.microsoft.com/office/drawing/2014/main" id="{3B849156-3B1A-4355-A412-516E37E14B1E}"/>
              </a:ext>
            </a:extLst>
          </p:cNvPr>
          <p:cNvSpPr/>
          <p:nvPr/>
        </p:nvSpPr>
        <p:spPr>
          <a:xfrm>
            <a:off x="1893839" y="3344116"/>
            <a:ext cx="457200" cy="843219"/>
          </a:xfrm>
          <a:prstGeom prst="cloud">
            <a:avLst/>
          </a:prstGeom>
          <a:solidFill>
            <a:schemeClr val="tx2">
              <a:lumMod val="25000"/>
              <a:lumOff val="7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43C11EF-DC76-4680-961C-38724462E507}"/>
              </a:ext>
            </a:extLst>
          </p:cNvPr>
          <p:cNvSpPr/>
          <p:nvPr/>
        </p:nvSpPr>
        <p:spPr>
          <a:xfrm>
            <a:off x="1013463" y="3168215"/>
            <a:ext cx="914400" cy="45720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LIPC</a:t>
            </a:r>
            <a:endParaRPr lang="en-US" sz="1600" b="1" dirty="0"/>
          </a:p>
        </p:txBody>
      </p:sp>
      <p:sp>
        <p:nvSpPr>
          <p:cNvPr id="85" name="Cloud 84">
            <a:extLst>
              <a:ext uri="{FF2B5EF4-FFF2-40B4-BE49-F238E27FC236}">
                <a16:creationId xmlns:a16="http://schemas.microsoft.com/office/drawing/2014/main" id="{CFC6C716-0485-4552-9816-D101B9D75F3C}"/>
              </a:ext>
            </a:extLst>
          </p:cNvPr>
          <p:cNvSpPr/>
          <p:nvPr/>
        </p:nvSpPr>
        <p:spPr>
          <a:xfrm>
            <a:off x="3390095" y="3017621"/>
            <a:ext cx="1045811" cy="843219"/>
          </a:xfrm>
          <a:prstGeom prst="cloud">
            <a:avLst/>
          </a:prstGeom>
          <a:solidFill>
            <a:schemeClr val="accent4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Cloud 85">
            <a:extLst>
              <a:ext uri="{FF2B5EF4-FFF2-40B4-BE49-F238E27FC236}">
                <a16:creationId xmlns:a16="http://schemas.microsoft.com/office/drawing/2014/main" id="{60064F4B-9A8B-41CE-B457-A5F0322885AF}"/>
              </a:ext>
            </a:extLst>
          </p:cNvPr>
          <p:cNvSpPr/>
          <p:nvPr/>
        </p:nvSpPr>
        <p:spPr>
          <a:xfrm>
            <a:off x="3947024" y="3055038"/>
            <a:ext cx="1045811" cy="843219"/>
          </a:xfrm>
          <a:prstGeom prst="cloud">
            <a:avLst/>
          </a:prstGeom>
          <a:solidFill>
            <a:schemeClr val="accent4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Cloud 86">
            <a:extLst>
              <a:ext uri="{FF2B5EF4-FFF2-40B4-BE49-F238E27FC236}">
                <a16:creationId xmlns:a16="http://schemas.microsoft.com/office/drawing/2014/main" id="{96114696-F0AA-437F-9236-BE5B0584517C}"/>
              </a:ext>
            </a:extLst>
          </p:cNvPr>
          <p:cNvSpPr/>
          <p:nvPr/>
        </p:nvSpPr>
        <p:spPr>
          <a:xfrm>
            <a:off x="4572000" y="2692246"/>
            <a:ext cx="1045811" cy="843219"/>
          </a:xfrm>
          <a:prstGeom prst="cloud">
            <a:avLst/>
          </a:prstGeom>
          <a:solidFill>
            <a:schemeClr val="accent4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Cloud 87">
            <a:extLst>
              <a:ext uri="{FF2B5EF4-FFF2-40B4-BE49-F238E27FC236}">
                <a16:creationId xmlns:a16="http://schemas.microsoft.com/office/drawing/2014/main" id="{7894BDAB-07CC-42E2-B96F-CA8CAE20CD35}"/>
              </a:ext>
            </a:extLst>
          </p:cNvPr>
          <p:cNvSpPr/>
          <p:nvPr/>
        </p:nvSpPr>
        <p:spPr>
          <a:xfrm>
            <a:off x="3219239" y="2498381"/>
            <a:ext cx="1045811" cy="457200"/>
          </a:xfrm>
          <a:prstGeom prst="cloud">
            <a:avLst/>
          </a:prstGeom>
          <a:solidFill>
            <a:schemeClr val="accent4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Cloud 88">
            <a:extLst>
              <a:ext uri="{FF2B5EF4-FFF2-40B4-BE49-F238E27FC236}">
                <a16:creationId xmlns:a16="http://schemas.microsoft.com/office/drawing/2014/main" id="{61C21700-1A79-489F-A9D7-41090D079632}"/>
              </a:ext>
            </a:extLst>
          </p:cNvPr>
          <p:cNvSpPr/>
          <p:nvPr/>
        </p:nvSpPr>
        <p:spPr>
          <a:xfrm>
            <a:off x="4480487" y="3345678"/>
            <a:ext cx="457200" cy="843219"/>
          </a:xfrm>
          <a:prstGeom prst="cloud">
            <a:avLst/>
          </a:prstGeom>
          <a:solidFill>
            <a:schemeClr val="accent4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Cloud 90">
            <a:extLst>
              <a:ext uri="{FF2B5EF4-FFF2-40B4-BE49-F238E27FC236}">
                <a16:creationId xmlns:a16="http://schemas.microsoft.com/office/drawing/2014/main" id="{616F14DB-CB04-4D1F-9B61-004E6308A988}"/>
              </a:ext>
            </a:extLst>
          </p:cNvPr>
          <p:cNvSpPr/>
          <p:nvPr/>
        </p:nvSpPr>
        <p:spPr>
          <a:xfrm>
            <a:off x="6112837" y="2937789"/>
            <a:ext cx="1087379" cy="843219"/>
          </a:xfrm>
          <a:prstGeom prst="cloud">
            <a:avLst/>
          </a:prstGeom>
          <a:solidFill>
            <a:schemeClr val="accent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Cloud 91">
            <a:extLst>
              <a:ext uri="{FF2B5EF4-FFF2-40B4-BE49-F238E27FC236}">
                <a16:creationId xmlns:a16="http://schemas.microsoft.com/office/drawing/2014/main" id="{F5617598-1316-430E-A3D1-FA4747F09565}"/>
              </a:ext>
            </a:extLst>
          </p:cNvPr>
          <p:cNvSpPr/>
          <p:nvPr/>
        </p:nvSpPr>
        <p:spPr>
          <a:xfrm>
            <a:off x="6669766" y="2975206"/>
            <a:ext cx="1045811" cy="843219"/>
          </a:xfrm>
          <a:prstGeom prst="cloud">
            <a:avLst/>
          </a:prstGeom>
          <a:solidFill>
            <a:schemeClr val="accent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Cloud 92">
            <a:extLst>
              <a:ext uri="{FF2B5EF4-FFF2-40B4-BE49-F238E27FC236}">
                <a16:creationId xmlns:a16="http://schemas.microsoft.com/office/drawing/2014/main" id="{F1AAF8AE-3E72-40C3-A1E7-EEED71758DBC}"/>
              </a:ext>
            </a:extLst>
          </p:cNvPr>
          <p:cNvSpPr/>
          <p:nvPr/>
        </p:nvSpPr>
        <p:spPr>
          <a:xfrm>
            <a:off x="7294742" y="2612414"/>
            <a:ext cx="1045811" cy="843219"/>
          </a:xfrm>
          <a:prstGeom prst="cloud">
            <a:avLst/>
          </a:prstGeom>
          <a:solidFill>
            <a:schemeClr val="accent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Cloud 93">
            <a:extLst>
              <a:ext uri="{FF2B5EF4-FFF2-40B4-BE49-F238E27FC236}">
                <a16:creationId xmlns:a16="http://schemas.microsoft.com/office/drawing/2014/main" id="{A0346375-CEB0-4C4E-A201-AAA2D3B671DE}"/>
              </a:ext>
            </a:extLst>
          </p:cNvPr>
          <p:cNvSpPr/>
          <p:nvPr/>
        </p:nvSpPr>
        <p:spPr>
          <a:xfrm>
            <a:off x="6180884" y="2770344"/>
            <a:ext cx="1087379" cy="457200"/>
          </a:xfrm>
          <a:prstGeom prst="cloud">
            <a:avLst/>
          </a:prstGeom>
          <a:solidFill>
            <a:schemeClr val="accent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Cloud 94">
            <a:extLst>
              <a:ext uri="{FF2B5EF4-FFF2-40B4-BE49-F238E27FC236}">
                <a16:creationId xmlns:a16="http://schemas.microsoft.com/office/drawing/2014/main" id="{E4927399-821A-4F73-BD86-44BBBFAC4D97}"/>
              </a:ext>
            </a:extLst>
          </p:cNvPr>
          <p:cNvSpPr/>
          <p:nvPr/>
        </p:nvSpPr>
        <p:spPr>
          <a:xfrm>
            <a:off x="7203229" y="3265846"/>
            <a:ext cx="457200" cy="843219"/>
          </a:xfrm>
          <a:prstGeom prst="cloud">
            <a:avLst/>
          </a:prstGeom>
          <a:solidFill>
            <a:schemeClr val="accent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2015795D-46E0-44DD-9BB2-3C8D4F065C12}"/>
              </a:ext>
            </a:extLst>
          </p:cNvPr>
          <p:cNvSpPr/>
          <p:nvPr/>
        </p:nvSpPr>
        <p:spPr>
          <a:xfrm>
            <a:off x="3589553" y="3246221"/>
            <a:ext cx="914400" cy="45720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LIPC</a:t>
            </a:r>
            <a:endParaRPr lang="en-US" sz="1600" b="1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A22EAF4-033E-40CE-B01F-7CF4978F65B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95"/>
          <a:stretch/>
        </p:blipFill>
        <p:spPr>
          <a:xfrm>
            <a:off x="7535153" y="3299410"/>
            <a:ext cx="732547" cy="506012"/>
          </a:xfrm>
          <a:prstGeom prst="rect">
            <a:avLst/>
          </a:prstGeom>
        </p:spPr>
      </p:pic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34A3B2DF-BC40-4365-8C98-2593B4E9DF20}"/>
              </a:ext>
            </a:extLst>
          </p:cNvPr>
          <p:cNvCxnSpPr/>
          <p:nvPr/>
        </p:nvCxnSpPr>
        <p:spPr>
          <a:xfrm>
            <a:off x="1970314" y="4262395"/>
            <a:ext cx="0" cy="45720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>
            <a:extLst>
              <a:ext uri="{FF2B5EF4-FFF2-40B4-BE49-F238E27FC236}">
                <a16:creationId xmlns:a16="http://schemas.microsoft.com/office/drawing/2014/main" id="{A6E9303C-AD5A-4596-B366-389E658E890B}"/>
              </a:ext>
            </a:extLst>
          </p:cNvPr>
          <p:cNvCxnSpPr/>
          <p:nvPr/>
        </p:nvCxnSpPr>
        <p:spPr>
          <a:xfrm>
            <a:off x="4572000" y="4262395"/>
            <a:ext cx="0" cy="45720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>
            <a:extLst>
              <a:ext uri="{FF2B5EF4-FFF2-40B4-BE49-F238E27FC236}">
                <a16:creationId xmlns:a16="http://schemas.microsoft.com/office/drawing/2014/main" id="{875128BA-B6D8-45AD-BB4D-2FCE12EF87B0}"/>
              </a:ext>
            </a:extLst>
          </p:cNvPr>
          <p:cNvCxnSpPr/>
          <p:nvPr/>
        </p:nvCxnSpPr>
        <p:spPr>
          <a:xfrm>
            <a:off x="7119256" y="4262395"/>
            <a:ext cx="0" cy="45720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6890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11111E-6 L -0.00156 0.3039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1518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3.7037E-7 L -0.00104 0.3076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1537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2.96296E-6 L -0.00069 0.3067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1532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2.59259E-6 L -0.00018 0.3067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15324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2.96296E-6 L 0.00122 0.3069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15347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11111E-6 L 2.22222E-6 0.3060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301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4.44444E-6 L 0.00086 0.3067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1532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07407E-6 L -2.5E-6 0.3088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44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0 L -3.61111E-6 0.3067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324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11111E-6 L -1.11111E-6 0.30671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2" grpId="0" animBg="1"/>
      <p:bldP spid="79" grpId="0" animBg="1"/>
      <p:bldP spid="3" grpId="0" animBg="1"/>
      <p:bldP spid="85" grpId="0" animBg="1"/>
      <p:bldP spid="86" grpId="0" animBg="1"/>
      <p:bldP spid="93" grpId="0" animBg="1"/>
      <p:bldP spid="95" grpId="0" animBg="1"/>
      <p:bldP spid="9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hand&#10;&#10;Description automatically generated">
            <a:extLst>
              <a:ext uri="{FF2B5EF4-FFF2-40B4-BE49-F238E27FC236}">
                <a16:creationId xmlns:a16="http://schemas.microsoft.com/office/drawing/2014/main" id="{FB3A1570-AE53-47C5-A605-E57B023CE49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4" r="9649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17" name="Rectangle 11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9144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E9DBF9-ABFE-4924-943C-7A5FAD6EA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906" y="425950"/>
            <a:ext cx="8408194" cy="744836"/>
          </a:xfrm>
        </p:spPr>
        <p:txBody>
          <a:bodyPr>
            <a:normAutofit/>
          </a:bodyPr>
          <a:lstStyle/>
          <a:p>
            <a:pPr algn="ctr"/>
            <a:r>
              <a:rPr lang="en-US" sz="3100" b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Hepatic Lipase Deficiency Symptoms</a:t>
            </a:r>
          </a:p>
        </p:txBody>
      </p:sp>
      <p:cxnSp>
        <p:nvCxnSpPr>
          <p:cNvPr id="18" name="Straight Connector 13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24850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>
            <a:extLst>
              <a:ext uri="{FF2B5EF4-FFF2-40B4-BE49-F238E27FC236}">
                <a16:creationId xmlns:a16="http://schemas.microsoft.com/office/drawing/2014/main" id="{DFDE4695-42FE-4DFD-9CA3-C243CABC7FEE}"/>
              </a:ext>
            </a:extLst>
          </p:cNvPr>
          <p:cNvGrpSpPr/>
          <p:nvPr/>
        </p:nvGrpSpPr>
        <p:grpSpPr>
          <a:xfrm>
            <a:off x="996532" y="917197"/>
            <a:ext cx="7271168" cy="1144064"/>
            <a:chOff x="996532" y="1194939"/>
            <a:chExt cx="7271168" cy="1144064"/>
          </a:xfrm>
        </p:grpSpPr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A571E889-26CF-4F65-9718-BAFCF1630DE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69" t="75335" r="5165" b="6603"/>
            <a:stretch/>
          </p:blipFill>
          <p:spPr>
            <a:xfrm>
              <a:off x="1009644" y="1564273"/>
              <a:ext cx="7124712" cy="774730"/>
            </a:xfrm>
            <a:prstGeom prst="rect">
              <a:avLst/>
            </a:prstGeom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D6045F41-68DF-4E71-B3D4-4B67C3587A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69" t="75335" r="71650" b="6603"/>
            <a:stretch/>
          </p:blipFill>
          <p:spPr>
            <a:xfrm>
              <a:off x="1010003" y="1564271"/>
              <a:ext cx="1853721" cy="774730"/>
            </a:xfrm>
            <a:prstGeom prst="rect">
              <a:avLst/>
            </a:prstGeom>
          </p:spPr>
        </p:pic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E807B5FF-F5D4-44A9-900D-607F8F1BD64D}"/>
                </a:ext>
              </a:extLst>
            </p:cNvPr>
            <p:cNvSpPr txBox="1"/>
            <p:nvPr/>
          </p:nvSpPr>
          <p:spPr>
            <a:xfrm>
              <a:off x="996532" y="1199123"/>
              <a:ext cx="19698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Wildtype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2CD7CD09-F3EA-4715-810D-AA28700C6E64}"/>
                </a:ext>
              </a:extLst>
            </p:cNvPr>
            <p:cNvSpPr txBox="1"/>
            <p:nvPr/>
          </p:nvSpPr>
          <p:spPr>
            <a:xfrm>
              <a:off x="3452133" y="1194939"/>
              <a:ext cx="22397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Full Length LIPC Only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2CC215B6-7576-452D-B1AC-4755972721F3}"/>
                </a:ext>
              </a:extLst>
            </p:cNvPr>
            <p:cNvSpPr txBox="1"/>
            <p:nvPr/>
          </p:nvSpPr>
          <p:spPr>
            <a:xfrm>
              <a:off x="5954486" y="1194939"/>
              <a:ext cx="23132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Truncated LIPC Only</a:t>
              </a:r>
            </a:p>
          </p:txBody>
        </p:sp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5500BDCA-BCE2-48AE-AF29-668238DD28B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137" t="75335" r="36950" b="6603"/>
            <a:stretch/>
          </p:blipFill>
          <p:spPr>
            <a:xfrm>
              <a:off x="3477984" y="1564271"/>
              <a:ext cx="2133601" cy="774730"/>
            </a:xfrm>
            <a:prstGeom prst="rect">
              <a:avLst/>
            </a:prstGeom>
          </p:spPr>
        </p:pic>
      </p:grp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0CCFC347-EC0E-4DE7-BEE6-3360191F233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26367713"/>
              </p:ext>
            </p:extLst>
          </p:nvPr>
        </p:nvGraphicFramePr>
        <p:xfrm>
          <a:off x="0" y="6400800"/>
          <a:ext cx="9144000" cy="45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9" name="Title 1">
            <a:extLst>
              <a:ext uri="{FF2B5EF4-FFF2-40B4-BE49-F238E27FC236}">
                <a16:creationId xmlns:a16="http://schemas.microsoft.com/office/drawing/2014/main" id="{706FC86C-D799-4A05-A15C-E6C511F12FEF}"/>
              </a:ext>
            </a:extLst>
          </p:cNvPr>
          <p:cNvSpPr txBox="1">
            <a:spLocks/>
          </p:cNvSpPr>
          <p:nvPr/>
        </p:nvSpPr>
        <p:spPr>
          <a:xfrm>
            <a:off x="236307" y="201387"/>
            <a:ext cx="8681662" cy="738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accent3"/>
                </a:solidFill>
                <a:latin typeface="+mn-lt"/>
              </a:rPr>
              <a:t>AIM 3: </a:t>
            </a:r>
            <a:r>
              <a:rPr lang="en-US" sz="4000" b="1" dirty="0">
                <a:latin typeface="+mn-lt"/>
              </a:rPr>
              <a:t>Protein Interactions of LIPC Isoforms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38A4F47-5599-4C38-8366-E1A0A12C7F70}"/>
              </a:ext>
            </a:extLst>
          </p:cNvPr>
          <p:cNvGrpSpPr/>
          <p:nvPr/>
        </p:nvGrpSpPr>
        <p:grpSpPr>
          <a:xfrm>
            <a:off x="815671" y="2264762"/>
            <a:ext cx="7767307" cy="3572951"/>
            <a:chOff x="815671" y="2264762"/>
            <a:chExt cx="7767307" cy="3572951"/>
          </a:xfrm>
        </p:grpSpPr>
        <p:cxnSp>
          <p:nvCxnSpPr>
            <p:cNvPr id="401" name="Straight Connector 400">
              <a:extLst>
                <a:ext uri="{FF2B5EF4-FFF2-40B4-BE49-F238E27FC236}">
                  <a16:creationId xmlns:a16="http://schemas.microsoft.com/office/drawing/2014/main" id="{C0F78298-3B77-476C-A261-DE5060D3D839}"/>
                </a:ext>
              </a:extLst>
            </p:cNvPr>
            <p:cNvCxnSpPr>
              <a:cxnSpLocks/>
              <a:stCxn id="378" idx="0"/>
              <a:endCxn id="395" idx="4"/>
            </p:cNvCxnSpPr>
            <p:nvPr/>
          </p:nvCxnSpPr>
          <p:spPr>
            <a:xfrm flipH="1">
              <a:off x="6809191" y="4045534"/>
              <a:ext cx="210346" cy="96676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0856B5FF-2C19-4F73-9DF4-C21CAA024DBF}"/>
                </a:ext>
              </a:extLst>
            </p:cNvPr>
            <p:cNvCxnSpPr>
              <a:cxnSpLocks/>
              <a:stCxn id="4" idx="5"/>
              <a:endCxn id="57" idx="1"/>
            </p:cNvCxnSpPr>
            <p:nvPr/>
          </p:nvCxnSpPr>
          <p:spPr>
            <a:xfrm>
              <a:off x="1109855" y="3213405"/>
              <a:ext cx="1536462" cy="110302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9EAE6DE7-20E2-4438-BDD2-B6137F24192E}"/>
                </a:ext>
              </a:extLst>
            </p:cNvPr>
            <p:cNvCxnSpPr>
              <a:cxnSpLocks/>
              <a:stCxn id="55" idx="3"/>
              <a:endCxn id="59" idx="6"/>
            </p:cNvCxnSpPr>
            <p:nvPr/>
          </p:nvCxnSpPr>
          <p:spPr>
            <a:xfrm flipH="1" flipV="1">
              <a:off x="1089991" y="4583371"/>
              <a:ext cx="961966" cy="7062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21D450E6-A91D-49B3-A677-970F2A1A29C3}"/>
                </a:ext>
              </a:extLst>
            </p:cNvPr>
            <p:cNvCxnSpPr>
              <a:cxnSpLocks/>
              <a:stCxn id="57" idx="0"/>
              <a:endCxn id="83" idx="5"/>
            </p:cNvCxnSpPr>
            <p:nvPr/>
          </p:nvCxnSpPr>
          <p:spPr>
            <a:xfrm flipH="1" flipV="1">
              <a:off x="2534568" y="2641848"/>
              <a:ext cx="208736" cy="163441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BCEFFC4D-8549-4497-BBE2-804CE54B1C8C}"/>
                </a:ext>
              </a:extLst>
            </p:cNvPr>
            <p:cNvCxnSpPr>
              <a:cxnSpLocks/>
              <a:stCxn id="59" idx="5"/>
              <a:endCxn id="101" idx="3"/>
            </p:cNvCxnSpPr>
            <p:nvPr/>
          </p:nvCxnSpPr>
          <p:spPr>
            <a:xfrm flipV="1">
              <a:off x="1049818" y="3815204"/>
              <a:ext cx="647254" cy="86515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0149B028-4CA1-40C6-8002-39D708B52EAC}"/>
                </a:ext>
              </a:extLst>
            </p:cNvPr>
            <p:cNvCxnSpPr>
              <a:cxnSpLocks/>
              <a:stCxn id="61" idx="6"/>
              <a:endCxn id="83" idx="4"/>
            </p:cNvCxnSpPr>
            <p:nvPr/>
          </p:nvCxnSpPr>
          <p:spPr>
            <a:xfrm flipV="1">
              <a:off x="1324138" y="2682021"/>
              <a:ext cx="1113443" cy="117377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FF3A5187-B9B2-42FB-8199-C09AF8590782}"/>
                </a:ext>
              </a:extLst>
            </p:cNvPr>
            <p:cNvCxnSpPr>
              <a:cxnSpLocks/>
              <a:stCxn id="63" idx="4"/>
              <a:endCxn id="57" idx="7"/>
            </p:cNvCxnSpPr>
            <p:nvPr/>
          </p:nvCxnSpPr>
          <p:spPr>
            <a:xfrm flipH="1">
              <a:off x="2840291" y="3509101"/>
              <a:ext cx="223053" cy="80733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E904AE0F-7EC3-43AC-ABD1-0A746D8AA760}"/>
                </a:ext>
              </a:extLst>
            </p:cNvPr>
            <p:cNvSpPr/>
            <p:nvPr/>
          </p:nvSpPr>
          <p:spPr>
            <a:xfrm>
              <a:off x="1114293" y="5463491"/>
              <a:ext cx="274320" cy="274320"/>
            </a:xfrm>
            <a:prstGeom prst="ellipse">
              <a:avLst/>
            </a:prstGeom>
            <a:solidFill>
              <a:schemeClr val="tx2">
                <a:lumMod val="25000"/>
                <a:lumOff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2D6A4163-4F7E-4124-B410-D10CF0D52E94}"/>
                </a:ext>
              </a:extLst>
            </p:cNvPr>
            <p:cNvCxnSpPr>
              <a:cxnSpLocks/>
              <a:stCxn id="65" idx="6"/>
              <a:endCxn id="67" idx="3"/>
            </p:cNvCxnSpPr>
            <p:nvPr/>
          </p:nvCxnSpPr>
          <p:spPr>
            <a:xfrm flipV="1">
              <a:off x="1388613" y="5174525"/>
              <a:ext cx="849209" cy="42612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8B1715C1-E633-4BF2-8147-02E43059B748}"/>
                </a:ext>
              </a:extLst>
            </p:cNvPr>
            <p:cNvCxnSpPr>
              <a:cxnSpLocks/>
              <a:stCxn id="67" idx="0"/>
              <a:endCxn id="101" idx="3"/>
            </p:cNvCxnSpPr>
            <p:nvPr/>
          </p:nvCxnSpPr>
          <p:spPr>
            <a:xfrm flipH="1" flipV="1">
              <a:off x="1697072" y="3815204"/>
              <a:ext cx="637737" cy="112517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912E5D8C-A83E-40D6-95BC-AC55FCF15CFB}"/>
                </a:ext>
              </a:extLst>
            </p:cNvPr>
            <p:cNvCxnSpPr>
              <a:cxnSpLocks/>
              <a:stCxn id="83" idx="4"/>
              <a:endCxn id="4" idx="6"/>
            </p:cNvCxnSpPr>
            <p:nvPr/>
          </p:nvCxnSpPr>
          <p:spPr>
            <a:xfrm flipH="1">
              <a:off x="1150028" y="2682021"/>
              <a:ext cx="1287553" cy="43439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F3CF02D1-1847-4C4B-B258-3C525572CEED}"/>
                </a:ext>
              </a:extLst>
            </p:cNvPr>
            <p:cNvCxnSpPr>
              <a:cxnSpLocks/>
              <a:stCxn id="55" idx="2"/>
              <a:endCxn id="4" idx="5"/>
            </p:cNvCxnSpPr>
            <p:nvPr/>
          </p:nvCxnSpPr>
          <p:spPr>
            <a:xfrm flipH="1" flipV="1">
              <a:off x="1109855" y="3213405"/>
              <a:ext cx="901929" cy="134360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3147C9A0-66DB-4B28-9276-C4E58158CBE8}"/>
                </a:ext>
              </a:extLst>
            </p:cNvPr>
            <p:cNvCxnSpPr>
              <a:cxnSpLocks/>
              <a:stCxn id="57" idx="3"/>
              <a:endCxn id="55" idx="6"/>
            </p:cNvCxnSpPr>
            <p:nvPr/>
          </p:nvCxnSpPr>
          <p:spPr>
            <a:xfrm flipH="1">
              <a:off x="2286104" y="4510406"/>
              <a:ext cx="360213" cy="4660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7277CF68-42A2-485D-87F6-8358A1850C9F}"/>
                </a:ext>
              </a:extLst>
            </p:cNvPr>
            <p:cNvCxnSpPr>
              <a:cxnSpLocks/>
              <a:stCxn id="61" idx="1"/>
              <a:endCxn id="4" idx="4"/>
            </p:cNvCxnSpPr>
            <p:nvPr/>
          </p:nvCxnSpPr>
          <p:spPr>
            <a:xfrm flipH="1" flipV="1">
              <a:off x="1012868" y="3253578"/>
              <a:ext cx="77123" cy="50523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A3DDA480-28FC-4AD1-A3AB-E2E8D760F15E}"/>
                </a:ext>
              </a:extLst>
            </p:cNvPr>
            <p:cNvCxnSpPr>
              <a:cxnSpLocks/>
              <a:stCxn id="59" idx="7"/>
              <a:endCxn id="61" idx="3"/>
            </p:cNvCxnSpPr>
            <p:nvPr/>
          </p:nvCxnSpPr>
          <p:spPr>
            <a:xfrm flipV="1">
              <a:off x="1049818" y="3952784"/>
              <a:ext cx="40173" cy="5336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1F16FA0D-A1CF-4213-A1DC-35D247B7D383}"/>
                </a:ext>
              </a:extLst>
            </p:cNvPr>
            <p:cNvCxnSpPr>
              <a:cxnSpLocks/>
              <a:stCxn id="63" idx="3"/>
              <a:endCxn id="61" idx="5"/>
            </p:cNvCxnSpPr>
            <p:nvPr/>
          </p:nvCxnSpPr>
          <p:spPr>
            <a:xfrm flipH="1">
              <a:off x="1283965" y="3468928"/>
              <a:ext cx="1682392" cy="48385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B71ECA72-4962-460B-A04A-035DD21861A1}"/>
                </a:ext>
              </a:extLst>
            </p:cNvPr>
            <p:cNvCxnSpPr>
              <a:cxnSpLocks/>
              <a:stCxn id="101" idx="4"/>
              <a:endCxn id="55" idx="0"/>
            </p:cNvCxnSpPr>
            <p:nvPr/>
          </p:nvCxnSpPr>
          <p:spPr>
            <a:xfrm>
              <a:off x="2020361" y="3882159"/>
              <a:ext cx="128583" cy="53769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677C4C20-C2E5-441A-97EA-C62E240EE0A8}"/>
                </a:ext>
              </a:extLst>
            </p:cNvPr>
            <p:cNvCxnSpPr>
              <a:cxnSpLocks/>
              <a:stCxn id="101" idx="6"/>
              <a:endCxn id="57" idx="1"/>
            </p:cNvCxnSpPr>
            <p:nvPr/>
          </p:nvCxnSpPr>
          <p:spPr>
            <a:xfrm>
              <a:off x="2477561" y="3653559"/>
              <a:ext cx="168756" cy="66287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86B001D9-E592-46EE-BEC4-FFC3650724F5}"/>
                </a:ext>
              </a:extLst>
            </p:cNvPr>
            <p:cNvCxnSpPr>
              <a:cxnSpLocks/>
              <a:stCxn id="61" idx="5"/>
              <a:endCxn id="101" idx="3"/>
            </p:cNvCxnSpPr>
            <p:nvPr/>
          </p:nvCxnSpPr>
          <p:spPr>
            <a:xfrm flipV="1">
              <a:off x="1283965" y="3815204"/>
              <a:ext cx="413107" cy="1375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0ADB80F9-7D39-4405-9D63-E410125939B9}"/>
                </a:ext>
              </a:extLst>
            </p:cNvPr>
            <p:cNvCxnSpPr>
              <a:cxnSpLocks/>
              <a:stCxn id="83" idx="2"/>
              <a:endCxn id="101" idx="0"/>
            </p:cNvCxnSpPr>
            <p:nvPr/>
          </p:nvCxnSpPr>
          <p:spPr>
            <a:xfrm flipH="1">
              <a:off x="2020361" y="2544861"/>
              <a:ext cx="280060" cy="88009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4080B4C7-5758-4C6D-B431-9D9CD9971373}"/>
                </a:ext>
              </a:extLst>
            </p:cNvPr>
            <p:cNvCxnSpPr>
              <a:cxnSpLocks/>
              <a:stCxn id="67" idx="6"/>
              <a:endCxn id="57" idx="3"/>
            </p:cNvCxnSpPr>
            <p:nvPr/>
          </p:nvCxnSpPr>
          <p:spPr>
            <a:xfrm flipV="1">
              <a:off x="2471969" y="4510406"/>
              <a:ext cx="174348" cy="56713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2C309891-FD77-4CCB-AD2F-53B6F7E00D5D}"/>
                </a:ext>
              </a:extLst>
            </p:cNvPr>
            <p:cNvSpPr/>
            <p:nvPr/>
          </p:nvSpPr>
          <p:spPr>
            <a:xfrm>
              <a:off x="875708" y="2979258"/>
              <a:ext cx="274320" cy="274320"/>
            </a:xfrm>
            <a:prstGeom prst="ellipse">
              <a:avLst/>
            </a:prstGeom>
            <a:solidFill>
              <a:schemeClr val="tx2">
                <a:lumMod val="25000"/>
                <a:lumOff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E829F28E-C274-47D4-A9B0-8DA954DE8703}"/>
                </a:ext>
              </a:extLst>
            </p:cNvPr>
            <p:cNvSpPr/>
            <p:nvPr/>
          </p:nvSpPr>
          <p:spPr>
            <a:xfrm>
              <a:off x="2011784" y="4419849"/>
              <a:ext cx="274320" cy="274320"/>
            </a:xfrm>
            <a:prstGeom prst="ellipse">
              <a:avLst/>
            </a:prstGeom>
            <a:solidFill>
              <a:schemeClr val="tx2">
                <a:lumMod val="25000"/>
                <a:lumOff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97820D95-F029-43BE-A32D-4385303DAD34}"/>
                </a:ext>
              </a:extLst>
            </p:cNvPr>
            <p:cNvSpPr/>
            <p:nvPr/>
          </p:nvSpPr>
          <p:spPr>
            <a:xfrm>
              <a:off x="2606144" y="4276259"/>
              <a:ext cx="274320" cy="274320"/>
            </a:xfrm>
            <a:prstGeom prst="ellipse">
              <a:avLst/>
            </a:prstGeom>
            <a:solidFill>
              <a:schemeClr val="tx2">
                <a:lumMod val="25000"/>
                <a:lumOff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19D55F64-B262-45DD-BC8B-3297889DCFD5}"/>
                </a:ext>
              </a:extLst>
            </p:cNvPr>
            <p:cNvSpPr/>
            <p:nvPr/>
          </p:nvSpPr>
          <p:spPr>
            <a:xfrm>
              <a:off x="815671" y="4446211"/>
              <a:ext cx="274320" cy="274320"/>
            </a:xfrm>
            <a:prstGeom prst="ellipse">
              <a:avLst/>
            </a:prstGeom>
            <a:solidFill>
              <a:schemeClr val="tx2">
                <a:lumMod val="25000"/>
                <a:lumOff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02E5A523-B34D-4069-A98F-B7FD84C65311}"/>
                </a:ext>
              </a:extLst>
            </p:cNvPr>
            <p:cNvSpPr/>
            <p:nvPr/>
          </p:nvSpPr>
          <p:spPr>
            <a:xfrm>
              <a:off x="1049818" y="3718637"/>
              <a:ext cx="274320" cy="274320"/>
            </a:xfrm>
            <a:prstGeom prst="ellipse">
              <a:avLst/>
            </a:prstGeom>
            <a:solidFill>
              <a:schemeClr val="tx2">
                <a:lumMod val="25000"/>
                <a:lumOff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6E1A47A6-2857-49DF-912C-FB01FDF6D81C}"/>
                </a:ext>
              </a:extLst>
            </p:cNvPr>
            <p:cNvSpPr/>
            <p:nvPr/>
          </p:nvSpPr>
          <p:spPr>
            <a:xfrm>
              <a:off x="2926184" y="3234781"/>
              <a:ext cx="274320" cy="274320"/>
            </a:xfrm>
            <a:prstGeom prst="ellipse">
              <a:avLst/>
            </a:prstGeom>
            <a:solidFill>
              <a:schemeClr val="tx2">
                <a:lumMod val="25000"/>
                <a:lumOff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0F041685-92C0-4B3C-BB8C-9757F441C76A}"/>
                </a:ext>
              </a:extLst>
            </p:cNvPr>
            <p:cNvSpPr/>
            <p:nvPr/>
          </p:nvSpPr>
          <p:spPr>
            <a:xfrm>
              <a:off x="2197649" y="4940378"/>
              <a:ext cx="274320" cy="274320"/>
            </a:xfrm>
            <a:prstGeom prst="ellipse">
              <a:avLst/>
            </a:prstGeom>
            <a:solidFill>
              <a:schemeClr val="tx2">
                <a:lumMod val="25000"/>
                <a:lumOff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26DEC313-AF21-4F67-8C16-846470A4EC0E}"/>
                </a:ext>
              </a:extLst>
            </p:cNvPr>
            <p:cNvSpPr/>
            <p:nvPr/>
          </p:nvSpPr>
          <p:spPr>
            <a:xfrm>
              <a:off x="2300421" y="2407701"/>
              <a:ext cx="274320" cy="274320"/>
            </a:xfrm>
            <a:prstGeom prst="ellipse">
              <a:avLst/>
            </a:prstGeom>
            <a:solidFill>
              <a:schemeClr val="tx2">
                <a:lumMod val="25000"/>
                <a:lumOff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B4680A73-1260-40A3-AF3E-7B5F9F4A362F}"/>
                </a:ext>
              </a:extLst>
            </p:cNvPr>
            <p:cNvSpPr/>
            <p:nvPr/>
          </p:nvSpPr>
          <p:spPr>
            <a:xfrm>
              <a:off x="1563161" y="3424959"/>
              <a:ext cx="914400" cy="457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LIPC</a:t>
              </a:r>
              <a:endParaRPr lang="en-US" sz="1600" b="1" dirty="0"/>
            </a:p>
          </p:txBody>
        </p:sp>
        <p:cxnSp>
          <p:nvCxnSpPr>
            <p:cNvPr id="195" name="Straight Connector 194">
              <a:extLst>
                <a:ext uri="{FF2B5EF4-FFF2-40B4-BE49-F238E27FC236}">
                  <a16:creationId xmlns:a16="http://schemas.microsoft.com/office/drawing/2014/main" id="{700D0BD4-2BFF-4E1B-AD02-783E27766DFA}"/>
                </a:ext>
              </a:extLst>
            </p:cNvPr>
            <p:cNvCxnSpPr>
              <a:cxnSpLocks/>
              <a:stCxn id="65" idx="0"/>
              <a:endCxn id="59" idx="4"/>
            </p:cNvCxnSpPr>
            <p:nvPr/>
          </p:nvCxnSpPr>
          <p:spPr>
            <a:xfrm flipH="1" flipV="1">
              <a:off x="952831" y="4720531"/>
              <a:ext cx="298622" cy="74296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70" name="Group 369">
              <a:extLst>
                <a:ext uri="{FF2B5EF4-FFF2-40B4-BE49-F238E27FC236}">
                  <a16:creationId xmlns:a16="http://schemas.microsoft.com/office/drawing/2014/main" id="{0D51E98A-471F-4680-AB24-C2314D2F3E69}"/>
                </a:ext>
              </a:extLst>
            </p:cNvPr>
            <p:cNvGrpSpPr/>
            <p:nvPr/>
          </p:nvGrpSpPr>
          <p:grpSpPr>
            <a:xfrm>
              <a:off x="3797096" y="2264762"/>
              <a:ext cx="1549809" cy="3572951"/>
              <a:chOff x="3450340" y="2264762"/>
              <a:chExt cx="1549809" cy="3572951"/>
            </a:xfrm>
          </p:grpSpPr>
          <p:cxnSp>
            <p:nvCxnSpPr>
              <p:cNvPr id="198" name="Straight Connector 197">
                <a:extLst>
                  <a:ext uri="{FF2B5EF4-FFF2-40B4-BE49-F238E27FC236}">
                    <a16:creationId xmlns:a16="http://schemas.microsoft.com/office/drawing/2014/main" id="{1C20E8A6-F21E-426A-905F-2F1E513DF19A}"/>
                  </a:ext>
                </a:extLst>
              </p:cNvPr>
              <p:cNvCxnSpPr>
                <a:cxnSpLocks/>
                <a:stCxn id="218" idx="5"/>
                <a:endCxn id="220" idx="1"/>
              </p:cNvCxnSpPr>
              <p:nvPr/>
            </p:nvCxnSpPr>
            <p:spPr>
              <a:xfrm>
                <a:off x="4028829" y="2498909"/>
                <a:ext cx="721561" cy="173551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>
                <a:extLst>
                  <a:ext uri="{FF2B5EF4-FFF2-40B4-BE49-F238E27FC236}">
                    <a16:creationId xmlns:a16="http://schemas.microsoft.com/office/drawing/2014/main" id="{FE0F3E86-FA0F-4BD9-B8DB-2293A29CA370}"/>
                  </a:ext>
                </a:extLst>
              </p:cNvPr>
              <p:cNvCxnSpPr>
                <a:cxnSpLocks/>
                <a:stCxn id="219" idx="3"/>
                <a:endCxn id="221" idx="6"/>
              </p:cNvCxnSpPr>
              <p:nvPr/>
            </p:nvCxnSpPr>
            <p:spPr>
              <a:xfrm flipH="1" flipV="1">
                <a:off x="3724660" y="4434263"/>
                <a:ext cx="412759" cy="29750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>
                <a:extLst>
                  <a:ext uri="{FF2B5EF4-FFF2-40B4-BE49-F238E27FC236}">
                    <a16:creationId xmlns:a16="http://schemas.microsoft.com/office/drawing/2014/main" id="{D424355B-A727-486D-BFE9-4A2F1A588F10}"/>
                  </a:ext>
                </a:extLst>
              </p:cNvPr>
              <p:cNvCxnSpPr>
                <a:cxnSpLocks/>
                <a:stCxn id="220" idx="0"/>
                <a:endCxn id="225" idx="5"/>
              </p:cNvCxnSpPr>
              <p:nvPr/>
            </p:nvCxnSpPr>
            <p:spPr>
              <a:xfrm flipH="1" flipV="1">
                <a:off x="4478216" y="2786441"/>
                <a:ext cx="369161" cy="140780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Connector 200">
                <a:extLst>
                  <a:ext uri="{FF2B5EF4-FFF2-40B4-BE49-F238E27FC236}">
                    <a16:creationId xmlns:a16="http://schemas.microsoft.com/office/drawing/2014/main" id="{8075CA66-7606-4E73-A253-522D9BE70EFA}"/>
                  </a:ext>
                </a:extLst>
              </p:cNvPr>
              <p:cNvCxnSpPr>
                <a:cxnSpLocks/>
                <a:stCxn id="221" idx="5"/>
                <a:endCxn id="226" idx="3"/>
              </p:cNvCxnSpPr>
              <p:nvPr/>
            </p:nvCxnSpPr>
            <p:spPr>
              <a:xfrm flipV="1">
                <a:off x="3684487" y="3840994"/>
                <a:ext cx="260156" cy="69025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Connector 201">
                <a:extLst>
                  <a:ext uri="{FF2B5EF4-FFF2-40B4-BE49-F238E27FC236}">
                    <a16:creationId xmlns:a16="http://schemas.microsoft.com/office/drawing/2014/main" id="{1A5A594E-7097-4FBD-A251-0C8C421CAD1C}"/>
                  </a:ext>
                </a:extLst>
              </p:cNvPr>
              <p:cNvCxnSpPr>
                <a:cxnSpLocks/>
                <a:stCxn id="222" idx="6"/>
                <a:endCxn id="225" idx="4"/>
              </p:cNvCxnSpPr>
              <p:nvPr/>
            </p:nvCxnSpPr>
            <p:spPr>
              <a:xfrm flipV="1">
                <a:off x="3988656" y="2826614"/>
                <a:ext cx="392573" cy="20419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>
                <a:extLst>
                  <a:ext uri="{FF2B5EF4-FFF2-40B4-BE49-F238E27FC236}">
                    <a16:creationId xmlns:a16="http://schemas.microsoft.com/office/drawing/2014/main" id="{34E0B536-B575-451E-990B-6CC2FE0DD7E4}"/>
                  </a:ext>
                </a:extLst>
              </p:cNvPr>
              <p:cNvCxnSpPr>
                <a:cxnSpLocks/>
                <a:stCxn id="223" idx="4"/>
                <a:endCxn id="220" idx="7"/>
              </p:cNvCxnSpPr>
              <p:nvPr/>
            </p:nvCxnSpPr>
            <p:spPr>
              <a:xfrm flipV="1">
                <a:off x="4023801" y="4234422"/>
                <a:ext cx="920563" cy="98703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4" name="Oval 203">
                <a:extLst>
                  <a:ext uri="{FF2B5EF4-FFF2-40B4-BE49-F238E27FC236}">
                    <a16:creationId xmlns:a16="http://schemas.microsoft.com/office/drawing/2014/main" id="{481BB6BF-A9CA-4F16-BCE7-E9114112046C}"/>
                  </a:ext>
                </a:extLst>
              </p:cNvPr>
              <p:cNvSpPr/>
              <p:nvPr/>
            </p:nvSpPr>
            <p:spPr>
              <a:xfrm>
                <a:off x="3663328" y="5563393"/>
                <a:ext cx="274320" cy="27432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05" name="Straight Connector 204">
                <a:extLst>
                  <a:ext uri="{FF2B5EF4-FFF2-40B4-BE49-F238E27FC236}">
                    <a16:creationId xmlns:a16="http://schemas.microsoft.com/office/drawing/2014/main" id="{12860F85-15D5-4F9C-AAEB-C84E41F59FCF}"/>
                  </a:ext>
                </a:extLst>
              </p:cNvPr>
              <p:cNvCxnSpPr>
                <a:cxnSpLocks/>
                <a:stCxn id="204" idx="6"/>
                <a:endCxn id="224" idx="3"/>
              </p:cNvCxnSpPr>
              <p:nvPr/>
            </p:nvCxnSpPr>
            <p:spPr>
              <a:xfrm flipV="1">
                <a:off x="3937648" y="5160364"/>
                <a:ext cx="828354" cy="54018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>
                <a:extLst>
                  <a:ext uri="{FF2B5EF4-FFF2-40B4-BE49-F238E27FC236}">
                    <a16:creationId xmlns:a16="http://schemas.microsoft.com/office/drawing/2014/main" id="{4430FEE5-EB0D-473A-ABE8-EBD3F3C1A98A}"/>
                  </a:ext>
                </a:extLst>
              </p:cNvPr>
              <p:cNvCxnSpPr>
                <a:cxnSpLocks/>
                <a:stCxn id="224" idx="0"/>
                <a:endCxn id="226" idx="3"/>
              </p:cNvCxnSpPr>
              <p:nvPr/>
            </p:nvCxnSpPr>
            <p:spPr>
              <a:xfrm flipH="1" flipV="1">
                <a:off x="3944643" y="3840994"/>
                <a:ext cx="918346" cy="108522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Straight Connector 206">
                <a:extLst>
                  <a:ext uri="{FF2B5EF4-FFF2-40B4-BE49-F238E27FC236}">
                    <a16:creationId xmlns:a16="http://schemas.microsoft.com/office/drawing/2014/main" id="{A1692499-6251-49F7-B847-80E42378F74F}"/>
                  </a:ext>
                </a:extLst>
              </p:cNvPr>
              <p:cNvCxnSpPr>
                <a:cxnSpLocks/>
                <a:stCxn id="225" idx="4"/>
                <a:endCxn id="218" idx="6"/>
              </p:cNvCxnSpPr>
              <p:nvPr/>
            </p:nvCxnSpPr>
            <p:spPr>
              <a:xfrm flipH="1" flipV="1">
                <a:off x="4069002" y="2401922"/>
                <a:ext cx="312227" cy="42469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Straight Connector 207">
                <a:extLst>
                  <a:ext uri="{FF2B5EF4-FFF2-40B4-BE49-F238E27FC236}">
                    <a16:creationId xmlns:a16="http://schemas.microsoft.com/office/drawing/2014/main" id="{4461D4EC-CB82-4181-857D-95EE36ED08E2}"/>
                  </a:ext>
                </a:extLst>
              </p:cNvPr>
              <p:cNvCxnSpPr>
                <a:cxnSpLocks/>
                <a:stCxn id="219" idx="2"/>
                <a:endCxn id="218" idx="5"/>
              </p:cNvCxnSpPr>
              <p:nvPr/>
            </p:nvCxnSpPr>
            <p:spPr>
              <a:xfrm flipH="1" flipV="1">
                <a:off x="4028829" y="2498909"/>
                <a:ext cx="68417" cy="213587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Straight Connector 208">
                <a:extLst>
                  <a:ext uri="{FF2B5EF4-FFF2-40B4-BE49-F238E27FC236}">
                    <a16:creationId xmlns:a16="http://schemas.microsoft.com/office/drawing/2014/main" id="{037AF289-A768-46E1-BC2D-676F47FC5282}"/>
                  </a:ext>
                </a:extLst>
              </p:cNvPr>
              <p:cNvCxnSpPr>
                <a:cxnSpLocks/>
                <a:stCxn id="220" idx="3"/>
                <a:endCxn id="219" idx="6"/>
              </p:cNvCxnSpPr>
              <p:nvPr/>
            </p:nvCxnSpPr>
            <p:spPr>
              <a:xfrm flipH="1">
                <a:off x="4371566" y="4428396"/>
                <a:ext cx="378824" cy="20638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Straight Connector 209">
                <a:extLst>
                  <a:ext uri="{FF2B5EF4-FFF2-40B4-BE49-F238E27FC236}">
                    <a16:creationId xmlns:a16="http://schemas.microsoft.com/office/drawing/2014/main" id="{A02F0F4B-E04A-4E1F-8471-6525E32E30AA}"/>
                  </a:ext>
                </a:extLst>
              </p:cNvPr>
              <p:cNvCxnSpPr>
                <a:cxnSpLocks/>
                <a:stCxn id="222" idx="1"/>
                <a:endCxn id="218" idx="4"/>
              </p:cNvCxnSpPr>
              <p:nvPr/>
            </p:nvCxnSpPr>
            <p:spPr>
              <a:xfrm flipV="1">
                <a:off x="3754509" y="2539082"/>
                <a:ext cx="177333" cy="39474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Straight Connector 210">
                <a:extLst>
                  <a:ext uri="{FF2B5EF4-FFF2-40B4-BE49-F238E27FC236}">
                    <a16:creationId xmlns:a16="http://schemas.microsoft.com/office/drawing/2014/main" id="{3D7DF09D-638F-406E-8B0D-AD737A003B65}"/>
                  </a:ext>
                </a:extLst>
              </p:cNvPr>
              <p:cNvCxnSpPr>
                <a:cxnSpLocks/>
                <a:stCxn id="221" idx="7"/>
                <a:endCxn id="222" idx="3"/>
              </p:cNvCxnSpPr>
              <p:nvPr/>
            </p:nvCxnSpPr>
            <p:spPr>
              <a:xfrm flipV="1">
                <a:off x="3684487" y="3127800"/>
                <a:ext cx="70022" cy="120947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Straight Connector 211">
                <a:extLst>
                  <a:ext uri="{FF2B5EF4-FFF2-40B4-BE49-F238E27FC236}">
                    <a16:creationId xmlns:a16="http://schemas.microsoft.com/office/drawing/2014/main" id="{21D8BEC3-2EF4-4288-9245-3ADE7F750959}"/>
                  </a:ext>
                </a:extLst>
              </p:cNvPr>
              <p:cNvCxnSpPr>
                <a:cxnSpLocks/>
                <a:stCxn id="223" idx="3"/>
                <a:endCxn id="222" idx="5"/>
              </p:cNvCxnSpPr>
              <p:nvPr/>
            </p:nvCxnSpPr>
            <p:spPr>
              <a:xfrm flipV="1">
                <a:off x="3926814" y="3127800"/>
                <a:ext cx="21669" cy="205348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Straight Connector 212">
                <a:extLst>
                  <a:ext uri="{FF2B5EF4-FFF2-40B4-BE49-F238E27FC236}">
                    <a16:creationId xmlns:a16="http://schemas.microsoft.com/office/drawing/2014/main" id="{574E5134-93EE-415D-91E4-5DF945D4557E}"/>
                  </a:ext>
                </a:extLst>
              </p:cNvPr>
              <p:cNvCxnSpPr>
                <a:cxnSpLocks/>
                <a:stCxn id="226" idx="4"/>
                <a:endCxn id="219" idx="0"/>
              </p:cNvCxnSpPr>
              <p:nvPr/>
            </p:nvCxnSpPr>
            <p:spPr>
              <a:xfrm flipH="1">
                <a:off x="4234406" y="3907949"/>
                <a:ext cx="33526" cy="58967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Straight Connector 213">
                <a:extLst>
                  <a:ext uri="{FF2B5EF4-FFF2-40B4-BE49-F238E27FC236}">
                    <a16:creationId xmlns:a16="http://schemas.microsoft.com/office/drawing/2014/main" id="{6DC1CDC1-C605-4487-BC90-D552464E8C86}"/>
                  </a:ext>
                </a:extLst>
              </p:cNvPr>
              <p:cNvCxnSpPr>
                <a:cxnSpLocks/>
                <a:stCxn id="226" idx="6"/>
                <a:endCxn id="220" idx="1"/>
              </p:cNvCxnSpPr>
              <p:nvPr/>
            </p:nvCxnSpPr>
            <p:spPr>
              <a:xfrm>
                <a:off x="4725132" y="3679349"/>
                <a:ext cx="25258" cy="55507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" name="Straight Connector 214">
                <a:extLst>
                  <a:ext uri="{FF2B5EF4-FFF2-40B4-BE49-F238E27FC236}">
                    <a16:creationId xmlns:a16="http://schemas.microsoft.com/office/drawing/2014/main" id="{EDB0F206-0798-482F-95AB-159741B91440}"/>
                  </a:ext>
                </a:extLst>
              </p:cNvPr>
              <p:cNvCxnSpPr>
                <a:cxnSpLocks/>
                <a:stCxn id="222" idx="5"/>
                <a:endCxn id="226" idx="3"/>
              </p:cNvCxnSpPr>
              <p:nvPr/>
            </p:nvCxnSpPr>
            <p:spPr>
              <a:xfrm flipH="1">
                <a:off x="3944643" y="3127800"/>
                <a:ext cx="3840" cy="71319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Straight Connector 215">
                <a:extLst>
                  <a:ext uri="{FF2B5EF4-FFF2-40B4-BE49-F238E27FC236}">
                    <a16:creationId xmlns:a16="http://schemas.microsoft.com/office/drawing/2014/main" id="{3544EC21-4862-46A4-9E1C-1F99AA55FD34}"/>
                  </a:ext>
                </a:extLst>
              </p:cNvPr>
              <p:cNvCxnSpPr>
                <a:cxnSpLocks/>
                <a:stCxn id="225" idx="2"/>
                <a:endCxn id="226" idx="0"/>
              </p:cNvCxnSpPr>
              <p:nvPr/>
            </p:nvCxnSpPr>
            <p:spPr>
              <a:xfrm>
                <a:off x="4244069" y="2689454"/>
                <a:ext cx="23863" cy="76129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Straight Connector 216">
                <a:extLst>
                  <a:ext uri="{FF2B5EF4-FFF2-40B4-BE49-F238E27FC236}">
                    <a16:creationId xmlns:a16="http://schemas.microsoft.com/office/drawing/2014/main" id="{21814EE3-C36E-4BCD-B043-A53C6171D464}"/>
                  </a:ext>
                </a:extLst>
              </p:cNvPr>
              <p:cNvCxnSpPr>
                <a:cxnSpLocks/>
                <a:stCxn id="224" idx="6"/>
                <a:endCxn id="220" idx="3"/>
              </p:cNvCxnSpPr>
              <p:nvPr/>
            </p:nvCxnSpPr>
            <p:spPr>
              <a:xfrm flipH="1" flipV="1">
                <a:off x="4750390" y="4428396"/>
                <a:ext cx="249759" cy="63498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8" name="Oval 217">
                <a:extLst>
                  <a:ext uri="{FF2B5EF4-FFF2-40B4-BE49-F238E27FC236}">
                    <a16:creationId xmlns:a16="http://schemas.microsoft.com/office/drawing/2014/main" id="{CE7AE539-A472-43EB-B123-71F8B6775273}"/>
                  </a:ext>
                </a:extLst>
              </p:cNvPr>
              <p:cNvSpPr/>
              <p:nvPr/>
            </p:nvSpPr>
            <p:spPr>
              <a:xfrm>
                <a:off x="3794682" y="2264762"/>
                <a:ext cx="274320" cy="27432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9" name="Oval 218">
                <a:extLst>
                  <a:ext uri="{FF2B5EF4-FFF2-40B4-BE49-F238E27FC236}">
                    <a16:creationId xmlns:a16="http://schemas.microsoft.com/office/drawing/2014/main" id="{0A420282-D1EB-4B5E-B90F-C51C52823D41}"/>
                  </a:ext>
                </a:extLst>
              </p:cNvPr>
              <p:cNvSpPr/>
              <p:nvPr/>
            </p:nvSpPr>
            <p:spPr>
              <a:xfrm>
                <a:off x="4097246" y="4497621"/>
                <a:ext cx="274320" cy="27432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0" name="Oval 219">
                <a:extLst>
                  <a:ext uri="{FF2B5EF4-FFF2-40B4-BE49-F238E27FC236}">
                    <a16:creationId xmlns:a16="http://schemas.microsoft.com/office/drawing/2014/main" id="{D703DF33-984C-4634-92E4-8EC918739A59}"/>
                  </a:ext>
                </a:extLst>
              </p:cNvPr>
              <p:cNvSpPr/>
              <p:nvPr/>
            </p:nvSpPr>
            <p:spPr>
              <a:xfrm>
                <a:off x="4710217" y="4194249"/>
                <a:ext cx="274320" cy="27432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1" name="Oval 220">
                <a:extLst>
                  <a:ext uri="{FF2B5EF4-FFF2-40B4-BE49-F238E27FC236}">
                    <a16:creationId xmlns:a16="http://schemas.microsoft.com/office/drawing/2014/main" id="{74284324-77D5-4B3B-A4B2-6327F9F44D4B}"/>
                  </a:ext>
                </a:extLst>
              </p:cNvPr>
              <p:cNvSpPr/>
              <p:nvPr/>
            </p:nvSpPr>
            <p:spPr>
              <a:xfrm>
                <a:off x="3450340" y="4297103"/>
                <a:ext cx="274320" cy="27432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2" name="Oval 221">
                <a:extLst>
                  <a:ext uri="{FF2B5EF4-FFF2-40B4-BE49-F238E27FC236}">
                    <a16:creationId xmlns:a16="http://schemas.microsoft.com/office/drawing/2014/main" id="{B757D2D3-546D-4566-A809-93A6C112E172}"/>
                  </a:ext>
                </a:extLst>
              </p:cNvPr>
              <p:cNvSpPr/>
              <p:nvPr/>
            </p:nvSpPr>
            <p:spPr>
              <a:xfrm>
                <a:off x="3714336" y="2893653"/>
                <a:ext cx="274320" cy="27432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3" name="Oval 222">
                <a:extLst>
                  <a:ext uri="{FF2B5EF4-FFF2-40B4-BE49-F238E27FC236}">
                    <a16:creationId xmlns:a16="http://schemas.microsoft.com/office/drawing/2014/main" id="{EC667F7F-198C-4B55-9B97-6DCD9AEC919D}"/>
                  </a:ext>
                </a:extLst>
              </p:cNvPr>
              <p:cNvSpPr/>
              <p:nvPr/>
            </p:nvSpPr>
            <p:spPr>
              <a:xfrm>
                <a:off x="3886641" y="4947136"/>
                <a:ext cx="274320" cy="27432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4" name="Oval 223">
                <a:extLst>
                  <a:ext uri="{FF2B5EF4-FFF2-40B4-BE49-F238E27FC236}">
                    <a16:creationId xmlns:a16="http://schemas.microsoft.com/office/drawing/2014/main" id="{B41EA814-0520-41DF-8D43-5C2F7AB78066}"/>
                  </a:ext>
                </a:extLst>
              </p:cNvPr>
              <p:cNvSpPr/>
              <p:nvPr/>
            </p:nvSpPr>
            <p:spPr>
              <a:xfrm>
                <a:off x="4725829" y="4926217"/>
                <a:ext cx="274320" cy="27432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5" name="Oval 224">
                <a:extLst>
                  <a:ext uri="{FF2B5EF4-FFF2-40B4-BE49-F238E27FC236}">
                    <a16:creationId xmlns:a16="http://schemas.microsoft.com/office/drawing/2014/main" id="{D7E746B1-F50A-4F8F-A423-83078E36A7C5}"/>
                  </a:ext>
                </a:extLst>
              </p:cNvPr>
              <p:cNvSpPr/>
              <p:nvPr/>
            </p:nvSpPr>
            <p:spPr>
              <a:xfrm>
                <a:off x="4244069" y="2552294"/>
                <a:ext cx="274320" cy="27432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27" name="Straight Connector 226">
                <a:extLst>
                  <a:ext uri="{FF2B5EF4-FFF2-40B4-BE49-F238E27FC236}">
                    <a16:creationId xmlns:a16="http://schemas.microsoft.com/office/drawing/2014/main" id="{8FDDA3A3-8F33-4102-9E97-949D8A92FFFC}"/>
                  </a:ext>
                </a:extLst>
              </p:cNvPr>
              <p:cNvCxnSpPr>
                <a:cxnSpLocks/>
                <a:stCxn id="204" idx="0"/>
                <a:endCxn id="221" idx="4"/>
              </p:cNvCxnSpPr>
              <p:nvPr/>
            </p:nvCxnSpPr>
            <p:spPr>
              <a:xfrm flipH="1" flipV="1">
                <a:off x="3587500" y="4571423"/>
                <a:ext cx="212988" cy="99197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6" name="Oval 225">
                <a:extLst>
                  <a:ext uri="{FF2B5EF4-FFF2-40B4-BE49-F238E27FC236}">
                    <a16:creationId xmlns:a16="http://schemas.microsoft.com/office/drawing/2014/main" id="{11A75BF6-8814-4E3F-95A1-2D1DF3674EEC}"/>
                  </a:ext>
                </a:extLst>
              </p:cNvPr>
              <p:cNvSpPr/>
              <p:nvPr/>
            </p:nvSpPr>
            <p:spPr>
              <a:xfrm>
                <a:off x="3810732" y="3450749"/>
                <a:ext cx="914400" cy="4572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/>
                  <a:t>LIPC</a:t>
                </a:r>
                <a:endParaRPr lang="en-US" sz="1600" b="1" dirty="0"/>
              </a:p>
            </p:txBody>
          </p:sp>
        </p:grpSp>
        <p:cxnSp>
          <p:nvCxnSpPr>
            <p:cNvPr id="372" name="Straight Connector 371">
              <a:extLst>
                <a:ext uri="{FF2B5EF4-FFF2-40B4-BE49-F238E27FC236}">
                  <a16:creationId xmlns:a16="http://schemas.microsoft.com/office/drawing/2014/main" id="{7E4C63F0-7646-4D80-88F6-A71952C29751}"/>
                </a:ext>
              </a:extLst>
            </p:cNvPr>
            <p:cNvCxnSpPr>
              <a:cxnSpLocks/>
              <a:stCxn id="392" idx="5"/>
              <a:endCxn id="394" idx="1"/>
            </p:cNvCxnSpPr>
            <p:nvPr/>
          </p:nvCxnSpPr>
          <p:spPr>
            <a:xfrm>
              <a:off x="6470629" y="3224787"/>
              <a:ext cx="1878202" cy="101817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3" name="Straight Connector 372">
              <a:extLst>
                <a:ext uri="{FF2B5EF4-FFF2-40B4-BE49-F238E27FC236}">
                  <a16:creationId xmlns:a16="http://schemas.microsoft.com/office/drawing/2014/main" id="{445C56F6-7AFE-4B8E-AC11-5CC848EC5C94}"/>
                </a:ext>
              </a:extLst>
            </p:cNvPr>
            <p:cNvCxnSpPr>
              <a:cxnSpLocks/>
              <a:stCxn id="393" idx="3"/>
              <a:endCxn id="395" idx="6"/>
            </p:cNvCxnSpPr>
            <p:nvPr/>
          </p:nvCxnSpPr>
          <p:spPr>
            <a:xfrm flipH="1" flipV="1">
              <a:off x="6946351" y="4875142"/>
              <a:ext cx="205232" cy="21721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4" name="Straight Connector 373">
              <a:extLst>
                <a:ext uri="{FF2B5EF4-FFF2-40B4-BE49-F238E27FC236}">
                  <a16:creationId xmlns:a16="http://schemas.microsoft.com/office/drawing/2014/main" id="{CADE92B0-93D5-4138-BA01-0330DEE71C19}"/>
                </a:ext>
              </a:extLst>
            </p:cNvPr>
            <p:cNvCxnSpPr>
              <a:cxnSpLocks/>
              <a:stCxn id="394" idx="0"/>
              <a:endCxn id="399" idx="5"/>
            </p:cNvCxnSpPr>
            <p:nvPr/>
          </p:nvCxnSpPr>
          <p:spPr>
            <a:xfrm flipH="1" flipV="1">
              <a:off x="7168224" y="2839982"/>
              <a:ext cx="1277594" cy="136280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5" name="Straight Connector 374">
              <a:extLst>
                <a:ext uri="{FF2B5EF4-FFF2-40B4-BE49-F238E27FC236}">
                  <a16:creationId xmlns:a16="http://schemas.microsoft.com/office/drawing/2014/main" id="{9C7927A6-B1C8-44F0-A2A6-BA77F3EA9CC1}"/>
                </a:ext>
              </a:extLst>
            </p:cNvPr>
            <p:cNvCxnSpPr>
              <a:cxnSpLocks/>
              <a:stCxn id="395" idx="5"/>
              <a:endCxn id="413" idx="1"/>
            </p:cNvCxnSpPr>
            <p:nvPr/>
          </p:nvCxnSpPr>
          <p:spPr>
            <a:xfrm flipV="1">
              <a:off x="6906178" y="3504370"/>
              <a:ext cx="53322" cy="14677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6" name="Straight Connector 375">
              <a:extLst>
                <a:ext uri="{FF2B5EF4-FFF2-40B4-BE49-F238E27FC236}">
                  <a16:creationId xmlns:a16="http://schemas.microsoft.com/office/drawing/2014/main" id="{920EE370-9DE6-433F-A4A2-835BBE77E825}"/>
                </a:ext>
              </a:extLst>
            </p:cNvPr>
            <p:cNvCxnSpPr>
              <a:cxnSpLocks/>
              <a:stCxn id="396" idx="6"/>
              <a:endCxn id="399" idx="4"/>
            </p:cNvCxnSpPr>
            <p:nvPr/>
          </p:nvCxnSpPr>
          <p:spPr>
            <a:xfrm flipV="1">
              <a:off x="6387269" y="2880155"/>
              <a:ext cx="683968" cy="116205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7" name="Straight Connector 376">
              <a:extLst>
                <a:ext uri="{FF2B5EF4-FFF2-40B4-BE49-F238E27FC236}">
                  <a16:creationId xmlns:a16="http://schemas.microsoft.com/office/drawing/2014/main" id="{52BDB6D2-E84B-42A3-A231-0C711C95CCEF}"/>
                </a:ext>
              </a:extLst>
            </p:cNvPr>
            <p:cNvCxnSpPr>
              <a:cxnSpLocks/>
              <a:stCxn id="397" idx="4"/>
              <a:endCxn id="394" idx="7"/>
            </p:cNvCxnSpPr>
            <p:nvPr/>
          </p:nvCxnSpPr>
          <p:spPr>
            <a:xfrm>
              <a:off x="8360358" y="2934510"/>
              <a:ext cx="182447" cy="130844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8" name="Oval 377">
              <a:extLst>
                <a:ext uri="{FF2B5EF4-FFF2-40B4-BE49-F238E27FC236}">
                  <a16:creationId xmlns:a16="http://schemas.microsoft.com/office/drawing/2014/main" id="{43E238B6-0ACC-4079-990D-C3340A44F705}"/>
                </a:ext>
              </a:extLst>
            </p:cNvPr>
            <p:cNvSpPr/>
            <p:nvPr/>
          </p:nvSpPr>
          <p:spPr>
            <a:xfrm>
              <a:off x="6882377" y="4045534"/>
              <a:ext cx="274320" cy="27432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9" name="Straight Connector 378">
              <a:extLst>
                <a:ext uri="{FF2B5EF4-FFF2-40B4-BE49-F238E27FC236}">
                  <a16:creationId xmlns:a16="http://schemas.microsoft.com/office/drawing/2014/main" id="{31B62074-2E46-4C6B-8FA4-FB014436B460}"/>
                </a:ext>
              </a:extLst>
            </p:cNvPr>
            <p:cNvCxnSpPr>
              <a:cxnSpLocks/>
              <a:stCxn id="378" idx="6"/>
              <a:endCxn id="398" idx="3"/>
            </p:cNvCxnSpPr>
            <p:nvPr/>
          </p:nvCxnSpPr>
          <p:spPr>
            <a:xfrm>
              <a:off x="7156697" y="4182694"/>
              <a:ext cx="423426" cy="73484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0" name="Straight Connector 379">
              <a:extLst>
                <a:ext uri="{FF2B5EF4-FFF2-40B4-BE49-F238E27FC236}">
                  <a16:creationId xmlns:a16="http://schemas.microsoft.com/office/drawing/2014/main" id="{7EAC6747-683E-44B9-98D1-457B46426F08}"/>
                </a:ext>
              </a:extLst>
            </p:cNvPr>
            <p:cNvCxnSpPr>
              <a:cxnSpLocks/>
              <a:stCxn id="398" idx="0"/>
            </p:cNvCxnSpPr>
            <p:nvPr/>
          </p:nvCxnSpPr>
          <p:spPr>
            <a:xfrm flipH="1" flipV="1">
              <a:off x="7039373" y="3558218"/>
              <a:ext cx="637737" cy="112517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1" name="Straight Connector 380">
              <a:extLst>
                <a:ext uri="{FF2B5EF4-FFF2-40B4-BE49-F238E27FC236}">
                  <a16:creationId xmlns:a16="http://schemas.microsoft.com/office/drawing/2014/main" id="{D4AF91B6-BA14-429E-9901-656339E6C161}"/>
                </a:ext>
              </a:extLst>
            </p:cNvPr>
            <p:cNvCxnSpPr>
              <a:cxnSpLocks/>
              <a:stCxn id="399" idx="4"/>
              <a:endCxn id="392" idx="6"/>
            </p:cNvCxnSpPr>
            <p:nvPr/>
          </p:nvCxnSpPr>
          <p:spPr>
            <a:xfrm flipH="1">
              <a:off x="6510802" y="2880155"/>
              <a:ext cx="560435" cy="24764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2" name="Straight Connector 381">
              <a:extLst>
                <a:ext uri="{FF2B5EF4-FFF2-40B4-BE49-F238E27FC236}">
                  <a16:creationId xmlns:a16="http://schemas.microsoft.com/office/drawing/2014/main" id="{FFA4D673-3BB7-42C7-82EA-4FB66D2CCC24}"/>
                </a:ext>
              </a:extLst>
            </p:cNvPr>
            <p:cNvCxnSpPr>
              <a:cxnSpLocks/>
              <a:stCxn id="393" idx="2"/>
              <a:endCxn id="392" idx="5"/>
            </p:cNvCxnSpPr>
            <p:nvPr/>
          </p:nvCxnSpPr>
          <p:spPr>
            <a:xfrm flipH="1" flipV="1">
              <a:off x="6470629" y="3224787"/>
              <a:ext cx="640781" cy="177057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3" name="Straight Connector 382">
              <a:extLst>
                <a:ext uri="{FF2B5EF4-FFF2-40B4-BE49-F238E27FC236}">
                  <a16:creationId xmlns:a16="http://schemas.microsoft.com/office/drawing/2014/main" id="{72C52325-F21C-4E97-9011-86DC8A2FB7AF}"/>
                </a:ext>
              </a:extLst>
            </p:cNvPr>
            <p:cNvCxnSpPr>
              <a:cxnSpLocks/>
              <a:stCxn id="394" idx="3"/>
              <a:endCxn id="393" idx="6"/>
            </p:cNvCxnSpPr>
            <p:nvPr/>
          </p:nvCxnSpPr>
          <p:spPr>
            <a:xfrm flipH="1">
              <a:off x="7385730" y="4436932"/>
              <a:ext cx="963101" cy="55843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4" name="Straight Connector 383">
              <a:extLst>
                <a:ext uri="{FF2B5EF4-FFF2-40B4-BE49-F238E27FC236}">
                  <a16:creationId xmlns:a16="http://schemas.microsoft.com/office/drawing/2014/main" id="{B308A53A-A804-4801-88FB-505319C86D8F}"/>
                </a:ext>
              </a:extLst>
            </p:cNvPr>
            <p:cNvCxnSpPr>
              <a:cxnSpLocks/>
              <a:stCxn id="396" idx="1"/>
              <a:endCxn id="392" idx="4"/>
            </p:cNvCxnSpPr>
            <p:nvPr/>
          </p:nvCxnSpPr>
          <p:spPr>
            <a:xfrm flipV="1">
              <a:off x="6153122" y="3264960"/>
              <a:ext cx="220520" cy="6802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5" name="Straight Connector 384">
              <a:extLst>
                <a:ext uri="{FF2B5EF4-FFF2-40B4-BE49-F238E27FC236}">
                  <a16:creationId xmlns:a16="http://schemas.microsoft.com/office/drawing/2014/main" id="{A23468DF-149E-4F5A-9C39-87885B784EA0}"/>
                </a:ext>
              </a:extLst>
            </p:cNvPr>
            <p:cNvCxnSpPr>
              <a:cxnSpLocks/>
              <a:stCxn id="395" idx="7"/>
              <a:endCxn id="396" idx="3"/>
            </p:cNvCxnSpPr>
            <p:nvPr/>
          </p:nvCxnSpPr>
          <p:spPr>
            <a:xfrm flipH="1" flipV="1">
              <a:off x="6153122" y="4139199"/>
              <a:ext cx="753056" cy="63895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6" name="Straight Connector 385">
              <a:extLst>
                <a:ext uri="{FF2B5EF4-FFF2-40B4-BE49-F238E27FC236}">
                  <a16:creationId xmlns:a16="http://schemas.microsoft.com/office/drawing/2014/main" id="{530B688C-E337-4F0B-855F-2669BAA21421}"/>
                </a:ext>
              </a:extLst>
            </p:cNvPr>
            <p:cNvCxnSpPr>
              <a:cxnSpLocks/>
              <a:stCxn id="397" idx="3"/>
              <a:endCxn id="396" idx="5"/>
            </p:cNvCxnSpPr>
            <p:nvPr/>
          </p:nvCxnSpPr>
          <p:spPr>
            <a:xfrm flipH="1">
              <a:off x="6347096" y="2894337"/>
              <a:ext cx="1916275" cy="124486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7" name="Straight Connector 386">
              <a:extLst>
                <a:ext uri="{FF2B5EF4-FFF2-40B4-BE49-F238E27FC236}">
                  <a16:creationId xmlns:a16="http://schemas.microsoft.com/office/drawing/2014/main" id="{25088432-DF6E-4022-BFD0-88508167DA2B}"/>
                </a:ext>
              </a:extLst>
            </p:cNvPr>
            <p:cNvCxnSpPr>
              <a:cxnSpLocks/>
              <a:stCxn id="413" idx="2"/>
              <a:endCxn id="393" idx="0"/>
            </p:cNvCxnSpPr>
            <p:nvPr/>
          </p:nvCxnSpPr>
          <p:spPr>
            <a:xfrm flipH="1">
              <a:off x="7248570" y="3746298"/>
              <a:ext cx="72628" cy="111190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8" name="Straight Connector 387">
              <a:extLst>
                <a:ext uri="{FF2B5EF4-FFF2-40B4-BE49-F238E27FC236}">
                  <a16:creationId xmlns:a16="http://schemas.microsoft.com/office/drawing/2014/main" id="{CA2341E7-4F60-461F-8D7A-CE1264747D4A}"/>
                </a:ext>
              </a:extLst>
            </p:cNvPr>
            <p:cNvCxnSpPr>
              <a:cxnSpLocks/>
              <a:stCxn id="413" idx="2"/>
              <a:endCxn id="394" idx="1"/>
            </p:cNvCxnSpPr>
            <p:nvPr/>
          </p:nvCxnSpPr>
          <p:spPr>
            <a:xfrm>
              <a:off x="7321198" y="3746298"/>
              <a:ext cx="1027633" cy="49666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9" name="Straight Connector 388">
              <a:extLst>
                <a:ext uri="{FF2B5EF4-FFF2-40B4-BE49-F238E27FC236}">
                  <a16:creationId xmlns:a16="http://schemas.microsoft.com/office/drawing/2014/main" id="{DB765460-8E62-42D1-AD31-E0C7B7217CB4}"/>
                </a:ext>
              </a:extLst>
            </p:cNvPr>
            <p:cNvCxnSpPr>
              <a:cxnSpLocks/>
              <a:stCxn id="396" idx="5"/>
            </p:cNvCxnSpPr>
            <p:nvPr/>
          </p:nvCxnSpPr>
          <p:spPr>
            <a:xfrm flipV="1">
              <a:off x="6347096" y="4001619"/>
              <a:ext cx="413107" cy="1375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0" name="Straight Connector 389">
              <a:extLst>
                <a:ext uri="{FF2B5EF4-FFF2-40B4-BE49-F238E27FC236}">
                  <a16:creationId xmlns:a16="http://schemas.microsoft.com/office/drawing/2014/main" id="{039899D2-EFFE-4FFA-9979-2880F974A1FC}"/>
                </a:ext>
              </a:extLst>
            </p:cNvPr>
            <p:cNvCxnSpPr>
              <a:cxnSpLocks/>
              <a:stCxn id="399" idx="2"/>
              <a:endCxn id="413" idx="0"/>
            </p:cNvCxnSpPr>
            <p:nvPr/>
          </p:nvCxnSpPr>
          <p:spPr>
            <a:xfrm>
              <a:off x="6934077" y="2742995"/>
              <a:ext cx="387121" cy="51944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1" name="Straight Connector 390">
              <a:extLst>
                <a:ext uri="{FF2B5EF4-FFF2-40B4-BE49-F238E27FC236}">
                  <a16:creationId xmlns:a16="http://schemas.microsoft.com/office/drawing/2014/main" id="{AF848545-82AF-4387-A369-218C0FEA31FD}"/>
                </a:ext>
              </a:extLst>
            </p:cNvPr>
            <p:cNvCxnSpPr>
              <a:cxnSpLocks/>
              <a:stCxn id="398" idx="6"/>
              <a:endCxn id="394" idx="3"/>
            </p:cNvCxnSpPr>
            <p:nvPr/>
          </p:nvCxnSpPr>
          <p:spPr>
            <a:xfrm flipV="1">
              <a:off x="7814270" y="4436932"/>
              <a:ext cx="534561" cy="3836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2" name="Oval 391">
              <a:extLst>
                <a:ext uri="{FF2B5EF4-FFF2-40B4-BE49-F238E27FC236}">
                  <a16:creationId xmlns:a16="http://schemas.microsoft.com/office/drawing/2014/main" id="{8166D45E-1BEF-42C3-8F62-05905240D350}"/>
                </a:ext>
              </a:extLst>
            </p:cNvPr>
            <p:cNvSpPr/>
            <p:nvPr/>
          </p:nvSpPr>
          <p:spPr>
            <a:xfrm>
              <a:off x="6236482" y="2990640"/>
              <a:ext cx="274320" cy="27432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3" name="Oval 392">
              <a:extLst>
                <a:ext uri="{FF2B5EF4-FFF2-40B4-BE49-F238E27FC236}">
                  <a16:creationId xmlns:a16="http://schemas.microsoft.com/office/drawing/2014/main" id="{5E610DE8-A55F-4366-AEA0-58F8C39EC373}"/>
                </a:ext>
              </a:extLst>
            </p:cNvPr>
            <p:cNvSpPr/>
            <p:nvPr/>
          </p:nvSpPr>
          <p:spPr>
            <a:xfrm>
              <a:off x="7111410" y="4858205"/>
              <a:ext cx="274320" cy="27432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4" name="Oval 393">
              <a:extLst>
                <a:ext uri="{FF2B5EF4-FFF2-40B4-BE49-F238E27FC236}">
                  <a16:creationId xmlns:a16="http://schemas.microsoft.com/office/drawing/2014/main" id="{237FD128-1798-4580-942A-C8419B735D9E}"/>
                </a:ext>
              </a:extLst>
            </p:cNvPr>
            <p:cNvSpPr/>
            <p:nvPr/>
          </p:nvSpPr>
          <p:spPr>
            <a:xfrm>
              <a:off x="8308658" y="4202785"/>
              <a:ext cx="274320" cy="27432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" name="Oval 394">
              <a:extLst>
                <a:ext uri="{FF2B5EF4-FFF2-40B4-BE49-F238E27FC236}">
                  <a16:creationId xmlns:a16="http://schemas.microsoft.com/office/drawing/2014/main" id="{C0B541A3-C776-4C38-9F81-56DC7EA310BC}"/>
                </a:ext>
              </a:extLst>
            </p:cNvPr>
            <p:cNvSpPr/>
            <p:nvPr/>
          </p:nvSpPr>
          <p:spPr>
            <a:xfrm>
              <a:off x="6672031" y="4737982"/>
              <a:ext cx="274320" cy="27432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6" name="Oval 395">
              <a:extLst>
                <a:ext uri="{FF2B5EF4-FFF2-40B4-BE49-F238E27FC236}">
                  <a16:creationId xmlns:a16="http://schemas.microsoft.com/office/drawing/2014/main" id="{B1947FDA-60A9-4E77-A53E-5C6847177AA1}"/>
                </a:ext>
              </a:extLst>
            </p:cNvPr>
            <p:cNvSpPr/>
            <p:nvPr/>
          </p:nvSpPr>
          <p:spPr>
            <a:xfrm>
              <a:off x="6112949" y="3905052"/>
              <a:ext cx="274320" cy="27432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7" name="Oval 396">
              <a:extLst>
                <a:ext uri="{FF2B5EF4-FFF2-40B4-BE49-F238E27FC236}">
                  <a16:creationId xmlns:a16="http://schemas.microsoft.com/office/drawing/2014/main" id="{021E8031-3162-4F88-A44B-E2E733163B1E}"/>
                </a:ext>
              </a:extLst>
            </p:cNvPr>
            <p:cNvSpPr/>
            <p:nvPr/>
          </p:nvSpPr>
          <p:spPr>
            <a:xfrm>
              <a:off x="8223198" y="2660190"/>
              <a:ext cx="274320" cy="27432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8" name="Oval 397">
              <a:extLst>
                <a:ext uri="{FF2B5EF4-FFF2-40B4-BE49-F238E27FC236}">
                  <a16:creationId xmlns:a16="http://schemas.microsoft.com/office/drawing/2014/main" id="{992B8D9A-E36A-4F67-B731-F093BE66E6E2}"/>
                </a:ext>
              </a:extLst>
            </p:cNvPr>
            <p:cNvSpPr/>
            <p:nvPr/>
          </p:nvSpPr>
          <p:spPr>
            <a:xfrm>
              <a:off x="7539950" y="4683392"/>
              <a:ext cx="274320" cy="27432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" name="Oval 398">
              <a:extLst>
                <a:ext uri="{FF2B5EF4-FFF2-40B4-BE49-F238E27FC236}">
                  <a16:creationId xmlns:a16="http://schemas.microsoft.com/office/drawing/2014/main" id="{44BE1D9B-686E-4579-82AA-06491C2CD10D}"/>
                </a:ext>
              </a:extLst>
            </p:cNvPr>
            <p:cNvSpPr/>
            <p:nvPr/>
          </p:nvSpPr>
          <p:spPr>
            <a:xfrm>
              <a:off x="6934077" y="2605835"/>
              <a:ext cx="274320" cy="27432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13" name="Picture 412">
              <a:extLst>
                <a:ext uri="{FF2B5EF4-FFF2-40B4-BE49-F238E27FC236}">
                  <a16:creationId xmlns:a16="http://schemas.microsoft.com/office/drawing/2014/main" id="{C084BE46-FCBE-4F02-BF96-8E074F7646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896" b="4378"/>
            <a:stretch/>
          </p:blipFill>
          <p:spPr>
            <a:xfrm>
              <a:off x="6959500" y="3262442"/>
              <a:ext cx="723395" cy="4838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581415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61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22A753E2-5FA9-44F8-AEB6-9003B1217034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582" y="1148400"/>
            <a:ext cx="7267062" cy="570635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AE9DBF9-ABFE-4924-943C-7A5FAD6EA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307" y="201387"/>
            <a:ext cx="8681662" cy="738700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+mn-lt"/>
              </a:rPr>
              <a:t>Future Directions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7BDCCAE-C1B6-4B83-B19F-ACD913C0D341}"/>
              </a:ext>
            </a:extLst>
          </p:cNvPr>
          <p:cNvSpPr txBox="1"/>
          <p:nvPr/>
        </p:nvSpPr>
        <p:spPr>
          <a:xfrm>
            <a:off x="3907544" y="5713669"/>
            <a:ext cx="2558265" cy="369332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3"/>
                </a:solidFill>
              </a:rPr>
              <a:t>Progesterone Synthesis</a:t>
            </a:r>
          </a:p>
        </p:txBody>
      </p:sp>
      <p:cxnSp>
        <p:nvCxnSpPr>
          <p:cNvPr id="41" name="Connector: Curved 40">
            <a:extLst>
              <a:ext uri="{FF2B5EF4-FFF2-40B4-BE49-F238E27FC236}">
                <a16:creationId xmlns:a16="http://schemas.microsoft.com/office/drawing/2014/main" id="{77335595-3EEA-466A-94A0-C4EFB17F926F}"/>
              </a:ext>
            </a:extLst>
          </p:cNvPr>
          <p:cNvCxnSpPr>
            <a:cxnSpLocks/>
          </p:cNvCxnSpPr>
          <p:nvPr/>
        </p:nvCxnSpPr>
        <p:spPr>
          <a:xfrm rot="5400000">
            <a:off x="3864014" y="5623771"/>
            <a:ext cx="266859" cy="179798"/>
          </a:xfrm>
          <a:prstGeom prst="curvedConnector4">
            <a:avLst>
              <a:gd name="adj1" fmla="val -46200"/>
              <a:gd name="adj2" fmla="val 227143"/>
            </a:avLst>
          </a:prstGeom>
          <a:ln w="381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1DCF2233-9BD1-4800-8C75-F0AE3CC55B7A}"/>
              </a:ext>
            </a:extLst>
          </p:cNvPr>
          <p:cNvSpPr txBox="1"/>
          <p:nvPr/>
        </p:nvSpPr>
        <p:spPr>
          <a:xfrm>
            <a:off x="4777980" y="1193892"/>
            <a:ext cx="5753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1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CC81BBCF-FAEA-4832-A38B-2AB0D66A587B}"/>
              </a:ext>
            </a:extLst>
          </p:cNvPr>
          <p:cNvSpPr txBox="1"/>
          <p:nvPr/>
        </p:nvSpPr>
        <p:spPr>
          <a:xfrm>
            <a:off x="5985275" y="3789437"/>
            <a:ext cx="5753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2</a:t>
            </a:r>
          </a:p>
        </p:txBody>
      </p:sp>
      <p:pic>
        <p:nvPicPr>
          <p:cNvPr id="63" name="Picture 62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BF7D22BE-1002-4226-8DBC-0258E9AAF31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27" t="35743" r="40546" b="55023"/>
          <a:stretch/>
        </p:blipFill>
        <p:spPr>
          <a:xfrm>
            <a:off x="4501679" y="3499409"/>
            <a:ext cx="1150883" cy="533320"/>
          </a:xfrm>
          <a:prstGeom prst="rect">
            <a:avLst/>
          </a:prstGeom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07B748B1-98C4-444D-959A-FAD92B45AC47}"/>
              </a:ext>
            </a:extLst>
          </p:cNvPr>
          <p:cNvSpPr txBox="1"/>
          <p:nvPr/>
        </p:nvSpPr>
        <p:spPr>
          <a:xfrm>
            <a:off x="956441" y="3609111"/>
            <a:ext cx="1400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4"/>
                </a:solidFill>
              </a:rPr>
              <a:t>DRUGS</a:t>
            </a:r>
          </a:p>
        </p:txBody>
      </p:sp>
      <p:cxnSp>
        <p:nvCxnSpPr>
          <p:cNvPr id="58" name="Connector: Curved 57">
            <a:extLst>
              <a:ext uri="{FF2B5EF4-FFF2-40B4-BE49-F238E27FC236}">
                <a16:creationId xmlns:a16="http://schemas.microsoft.com/office/drawing/2014/main" id="{8FDF7E9D-7146-44D5-93BC-F68C6BE38C40}"/>
              </a:ext>
            </a:extLst>
          </p:cNvPr>
          <p:cNvCxnSpPr>
            <a:endCxn id="53" idx="1"/>
          </p:cNvCxnSpPr>
          <p:nvPr/>
        </p:nvCxnSpPr>
        <p:spPr>
          <a:xfrm flipV="1">
            <a:off x="2392771" y="1517058"/>
            <a:ext cx="2385209" cy="2090775"/>
          </a:xfrm>
          <a:prstGeom prst="curvedConnector3">
            <a:avLst/>
          </a:prstGeom>
          <a:ln w="762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ctor: Curved 59">
            <a:extLst>
              <a:ext uri="{FF2B5EF4-FFF2-40B4-BE49-F238E27FC236}">
                <a16:creationId xmlns:a16="http://schemas.microsoft.com/office/drawing/2014/main" id="{B4A45CF4-9953-4879-B544-6646E200579D}"/>
              </a:ext>
            </a:extLst>
          </p:cNvPr>
          <p:cNvCxnSpPr>
            <a:cxnSpLocks/>
            <a:stCxn id="56" idx="3"/>
            <a:endCxn id="54" idx="1"/>
          </p:cNvCxnSpPr>
          <p:nvPr/>
        </p:nvCxnSpPr>
        <p:spPr>
          <a:xfrm>
            <a:off x="2357341" y="3901499"/>
            <a:ext cx="3627934" cy="211104"/>
          </a:xfrm>
          <a:prstGeom prst="curvedConnector3">
            <a:avLst/>
          </a:prstGeom>
          <a:ln w="762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>
            <a:extLst>
              <a:ext uri="{FF2B5EF4-FFF2-40B4-BE49-F238E27FC236}">
                <a16:creationId xmlns:a16="http://schemas.microsoft.com/office/drawing/2014/main" id="{DC5CD743-1C2C-42F1-97A8-31AD8DEF37E7}"/>
              </a:ext>
            </a:extLst>
          </p:cNvPr>
          <p:cNvSpPr/>
          <p:nvPr/>
        </p:nvSpPr>
        <p:spPr>
          <a:xfrm>
            <a:off x="4522953" y="3476603"/>
            <a:ext cx="1105134" cy="486652"/>
          </a:xfrm>
          <a:prstGeom prst="rect">
            <a:avLst/>
          </a:prstGeom>
          <a:solidFill>
            <a:schemeClr val="accent2">
              <a:alpha val="30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1251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61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22A753E2-5FA9-44F8-AEB6-9003B1217034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582" y="1148400"/>
            <a:ext cx="7267062" cy="570635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AE9DBF9-ABFE-4924-943C-7A5FAD6EA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307" y="201387"/>
            <a:ext cx="8681662" cy="738700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+mn-lt"/>
              </a:rPr>
              <a:t>Future Directions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7BDCCAE-C1B6-4B83-B19F-ACD913C0D341}"/>
              </a:ext>
            </a:extLst>
          </p:cNvPr>
          <p:cNvSpPr txBox="1"/>
          <p:nvPr/>
        </p:nvSpPr>
        <p:spPr>
          <a:xfrm>
            <a:off x="3907544" y="5713669"/>
            <a:ext cx="2558265" cy="369332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3"/>
                </a:solidFill>
              </a:rPr>
              <a:t>Progesterone Synthesis</a:t>
            </a:r>
          </a:p>
        </p:txBody>
      </p:sp>
      <p:cxnSp>
        <p:nvCxnSpPr>
          <p:cNvPr id="41" name="Connector: Curved 40">
            <a:extLst>
              <a:ext uri="{FF2B5EF4-FFF2-40B4-BE49-F238E27FC236}">
                <a16:creationId xmlns:a16="http://schemas.microsoft.com/office/drawing/2014/main" id="{77335595-3EEA-466A-94A0-C4EFB17F926F}"/>
              </a:ext>
            </a:extLst>
          </p:cNvPr>
          <p:cNvCxnSpPr>
            <a:cxnSpLocks/>
          </p:cNvCxnSpPr>
          <p:nvPr/>
        </p:nvCxnSpPr>
        <p:spPr>
          <a:xfrm rot="5400000">
            <a:off x="3864014" y="5623771"/>
            <a:ext cx="266859" cy="179798"/>
          </a:xfrm>
          <a:prstGeom prst="curvedConnector4">
            <a:avLst>
              <a:gd name="adj1" fmla="val -46200"/>
              <a:gd name="adj2" fmla="val 227143"/>
            </a:avLst>
          </a:prstGeom>
          <a:ln w="381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1DCF2233-9BD1-4800-8C75-F0AE3CC55B7A}"/>
              </a:ext>
            </a:extLst>
          </p:cNvPr>
          <p:cNvSpPr txBox="1"/>
          <p:nvPr/>
        </p:nvSpPr>
        <p:spPr>
          <a:xfrm>
            <a:off x="4777980" y="1193892"/>
            <a:ext cx="5753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1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CC81BBCF-FAEA-4832-A38B-2AB0D66A587B}"/>
              </a:ext>
            </a:extLst>
          </p:cNvPr>
          <p:cNvSpPr txBox="1"/>
          <p:nvPr/>
        </p:nvSpPr>
        <p:spPr>
          <a:xfrm>
            <a:off x="5985275" y="3789437"/>
            <a:ext cx="5753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2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7B748B1-98C4-444D-959A-FAD92B45AC47}"/>
              </a:ext>
            </a:extLst>
          </p:cNvPr>
          <p:cNvSpPr txBox="1"/>
          <p:nvPr/>
        </p:nvSpPr>
        <p:spPr>
          <a:xfrm>
            <a:off x="961697" y="3609111"/>
            <a:ext cx="13956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4"/>
                </a:solidFill>
              </a:rPr>
              <a:t>DRUGS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BF5B0830-D34D-40A0-8D74-266F2AED9E8C}"/>
              </a:ext>
            </a:extLst>
          </p:cNvPr>
          <p:cNvCxnSpPr/>
          <p:nvPr/>
        </p:nvCxnSpPr>
        <p:spPr>
          <a:xfrm flipV="1">
            <a:off x="4369408" y="3476603"/>
            <a:ext cx="0" cy="457200"/>
          </a:xfrm>
          <a:prstGeom prst="straightConnector1">
            <a:avLst/>
          </a:prstGeom>
          <a:ln w="762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F0CB9B2-6F23-4AF8-A87A-57D8F5680BF7}"/>
              </a:ext>
            </a:extLst>
          </p:cNvPr>
          <p:cNvCxnSpPr/>
          <p:nvPr/>
        </p:nvCxnSpPr>
        <p:spPr>
          <a:xfrm flipV="1">
            <a:off x="3536227" y="5441376"/>
            <a:ext cx="0" cy="457200"/>
          </a:xfrm>
          <a:prstGeom prst="straightConnector1">
            <a:avLst/>
          </a:prstGeom>
          <a:ln w="762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41C5E1E4-881A-4FF3-AC60-32C2DF27655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27" t="35743" r="40546" b="55023"/>
          <a:stretch/>
        </p:blipFill>
        <p:spPr>
          <a:xfrm>
            <a:off x="4501679" y="3499409"/>
            <a:ext cx="1150883" cy="533320"/>
          </a:xfrm>
          <a:prstGeom prst="rect">
            <a:avLst/>
          </a:prstGeom>
        </p:spPr>
      </p:pic>
      <p:sp>
        <p:nvSpPr>
          <p:cNvPr id="52" name="Rectangle 51">
            <a:extLst>
              <a:ext uri="{FF2B5EF4-FFF2-40B4-BE49-F238E27FC236}">
                <a16:creationId xmlns:a16="http://schemas.microsoft.com/office/drawing/2014/main" id="{DC5CD743-1C2C-42F1-97A8-31AD8DEF37E7}"/>
              </a:ext>
            </a:extLst>
          </p:cNvPr>
          <p:cNvSpPr/>
          <p:nvPr/>
        </p:nvSpPr>
        <p:spPr>
          <a:xfrm>
            <a:off x="4522953" y="3476603"/>
            <a:ext cx="1105134" cy="486652"/>
          </a:xfrm>
          <a:prstGeom prst="rect">
            <a:avLst/>
          </a:prstGeom>
          <a:solidFill>
            <a:schemeClr val="accent2">
              <a:alpha val="30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1714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9DBF9-ABFE-4924-943C-7A5FAD6EA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307" y="365126"/>
            <a:ext cx="8681662" cy="600645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latin typeface="+mn-lt"/>
              </a:rPr>
              <a:t>Summary</a:t>
            </a:r>
          </a:p>
        </p:txBody>
      </p:sp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184A3FA9-1442-4E0B-80F6-39F8DC934F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14" y="864123"/>
            <a:ext cx="2286000" cy="171526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0B67164-A1A6-4BE9-A4FE-E5E0AEBE055B}"/>
              </a:ext>
            </a:extLst>
          </p:cNvPr>
          <p:cNvSpPr txBox="1"/>
          <p:nvPr/>
        </p:nvSpPr>
        <p:spPr>
          <a:xfrm>
            <a:off x="3244430" y="1300718"/>
            <a:ext cx="58010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Hepatic Lipase Deficiency (HLD) is caused by mutations in LIPC.</a:t>
            </a:r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F6B72CD1-7ABD-4ED9-B1AC-AF9A4C948B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14" y="2579384"/>
            <a:ext cx="2286000" cy="22001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381C312-84AD-4D9C-951D-37DA7B12C8D6}"/>
              </a:ext>
            </a:extLst>
          </p:cNvPr>
          <p:cNvSpPr txBox="1"/>
          <p:nvPr/>
        </p:nvSpPr>
        <p:spPr>
          <a:xfrm>
            <a:off x="3246941" y="3263944"/>
            <a:ext cx="57437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Mutations in LIPC may also lead to reduced fertility. </a:t>
            </a:r>
          </a:p>
        </p:txBody>
      </p:sp>
      <p:pic>
        <p:nvPicPr>
          <p:cNvPr id="15" name="Picture 14" descr="A close up of a logo&#10;&#10;Description automatically generated">
            <a:extLst>
              <a:ext uri="{FF2B5EF4-FFF2-40B4-BE49-F238E27FC236}">
                <a16:creationId xmlns:a16="http://schemas.microsoft.com/office/drawing/2014/main" id="{092C55EF-21A3-40DB-BCAB-214F195B18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14" y="4839727"/>
            <a:ext cx="2286000" cy="180563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BB65F24-9E57-4932-A4CA-31ACC63C6655}"/>
              </a:ext>
            </a:extLst>
          </p:cNvPr>
          <p:cNvSpPr txBox="1"/>
          <p:nvPr/>
        </p:nvSpPr>
        <p:spPr>
          <a:xfrm>
            <a:off x="3239911" y="5327046"/>
            <a:ext cx="59040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Understanding LIPC involvement in reproduction can help treat HLD patients.</a:t>
            </a:r>
          </a:p>
        </p:txBody>
      </p:sp>
    </p:spTree>
    <p:extLst>
      <p:ext uri="{BB962C8B-B14F-4D97-AF65-F5344CB8AC3E}">
        <p14:creationId xmlns:p14="http://schemas.microsoft.com/office/powerpoint/2010/main" val="926032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9DBF9-ABFE-4924-943C-7A5FAD6EA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307" y="365126"/>
            <a:ext cx="8681662" cy="600645"/>
          </a:xfrm>
        </p:spPr>
        <p:txBody>
          <a:bodyPr>
            <a:normAutofit/>
          </a:bodyPr>
          <a:lstStyle/>
          <a:p>
            <a:r>
              <a:rPr lang="en-US" dirty="0"/>
              <a:t>References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506274-5B48-47CD-9E11-48936D0FDCB6}"/>
              </a:ext>
            </a:extLst>
          </p:cNvPr>
          <p:cNvSpPr txBox="1"/>
          <p:nvPr/>
        </p:nvSpPr>
        <p:spPr>
          <a:xfrm>
            <a:off x="97604" y="965771"/>
            <a:ext cx="893851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[1] </a:t>
            </a:r>
            <a:r>
              <a:rPr lang="en-US" dirty="0">
                <a:hlinkClick r:id="rId2"/>
              </a:rPr>
              <a:t>https://www.suppreviewers.com/ingredients/lipase/</a:t>
            </a:r>
            <a:endParaRPr lang="en-US" dirty="0"/>
          </a:p>
          <a:p>
            <a:r>
              <a:rPr lang="en-US" dirty="0"/>
              <a:t>[2] </a:t>
            </a:r>
            <a:r>
              <a:rPr lang="en-US" dirty="0">
                <a:hlinkClick r:id="rId3"/>
              </a:rPr>
              <a:t>https://www.uniprot.org/uniprot/P11150</a:t>
            </a:r>
            <a:endParaRPr lang="en-US" dirty="0"/>
          </a:p>
          <a:p>
            <a:r>
              <a:rPr lang="en-US" dirty="0"/>
              <a:t>[3] </a:t>
            </a:r>
            <a:r>
              <a:rPr lang="en-US" dirty="0">
                <a:hlinkClick r:id="rId4"/>
              </a:rPr>
              <a:t>https://www.sciencedirect.com/science/article/pii/S0031302518305713#fig1</a:t>
            </a:r>
            <a:endParaRPr lang="en-US" dirty="0"/>
          </a:p>
          <a:p>
            <a:r>
              <a:rPr lang="en-US" dirty="0"/>
              <a:t>[4] </a:t>
            </a:r>
            <a:r>
              <a:rPr lang="en-US" dirty="0">
                <a:hlinkClick r:id="rId5"/>
              </a:rPr>
              <a:t>https://www.everydayhealth.com/type-2-diabetes/diet/can-eating-too-much-sugar-cause-diabetes/</a:t>
            </a:r>
            <a:endParaRPr lang="en-US" dirty="0"/>
          </a:p>
          <a:p>
            <a:r>
              <a:rPr lang="en-US" dirty="0"/>
              <a:t>[5] </a:t>
            </a:r>
            <a:r>
              <a:rPr lang="en-US" dirty="0">
                <a:hlinkClick r:id="rId6"/>
              </a:rPr>
              <a:t>https://thecostaricanews.com/know-low-progesterone/</a:t>
            </a:r>
            <a:endParaRPr lang="en-US" dirty="0"/>
          </a:p>
          <a:p>
            <a:r>
              <a:rPr lang="en-US" dirty="0"/>
              <a:t>[6] </a:t>
            </a:r>
            <a:r>
              <a:rPr lang="en-US" dirty="0">
                <a:hlinkClick r:id="rId7"/>
              </a:rPr>
              <a:t>https://www.gutmicrobiotaforhealth.com/en/bacterial-butyrate-prevents-atherosclerosis-by-maintaining-gut-barrier-function-in-mice/</a:t>
            </a:r>
            <a:r>
              <a:rPr lang="en-US" dirty="0"/>
              <a:t> </a:t>
            </a:r>
          </a:p>
          <a:p>
            <a:r>
              <a:rPr lang="en-US" dirty="0"/>
              <a:t>[7] </a:t>
            </a:r>
            <a:r>
              <a:rPr lang="en-US" dirty="0">
                <a:hlinkClick r:id="rId8"/>
              </a:rPr>
              <a:t>https://www.cell.com/trends/endocrinology-metabolism/fulltext/S1043-2760(17)30113-3</a:t>
            </a:r>
            <a:endParaRPr lang="en-US" dirty="0"/>
          </a:p>
          <a:p>
            <a:r>
              <a:rPr lang="en-US" dirty="0"/>
              <a:t>[8] </a:t>
            </a:r>
            <a:r>
              <a:rPr lang="en-US" dirty="0">
                <a:hlinkClick r:id="rId9"/>
              </a:rPr>
              <a:t>https://squeaksandnibbles.com/baby-rats/</a:t>
            </a:r>
            <a:endParaRPr lang="en-US" dirty="0"/>
          </a:p>
          <a:p>
            <a:r>
              <a:rPr lang="en-US" dirty="0"/>
              <a:t>[9] </a:t>
            </a:r>
            <a:r>
              <a:rPr lang="en-US" dirty="0">
                <a:hlinkClick r:id="rId10"/>
              </a:rPr>
              <a:t>https://www.researchgate.net/figure/In-vitro-culture-of-human-ovarian-tissue-a-Freshly-collected-and-fixed-ovarian-tissue_fig7_11494863</a:t>
            </a:r>
            <a:endParaRPr lang="en-US" dirty="0"/>
          </a:p>
          <a:p>
            <a:r>
              <a:rPr lang="en-US" dirty="0"/>
              <a:t>[10] </a:t>
            </a:r>
            <a:r>
              <a:rPr lang="en-US" dirty="0">
                <a:hlinkClick r:id="rId11"/>
              </a:rPr>
              <a:t>https://www.nature.com/articles/nbt0510-421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4328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21186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9DBF9-ABFE-4924-943C-7A5FAD6EA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616" y="1165225"/>
            <a:ext cx="4292150" cy="1806574"/>
          </a:xfrm>
        </p:spPr>
        <p:txBody>
          <a:bodyPr>
            <a:normAutofit/>
          </a:bodyPr>
          <a:lstStyle/>
          <a:p>
            <a:r>
              <a:rPr lang="en-US" b="1" dirty="0">
                <a:latin typeface="+mn-lt"/>
              </a:rPr>
              <a:t>Hepatic Lipase Deficiency Complications </a:t>
            </a:r>
          </a:p>
        </p:txBody>
      </p:sp>
      <p:pic>
        <p:nvPicPr>
          <p:cNvPr id="10244" name="Picture 4" descr="Picture">
            <a:extLst>
              <a:ext uri="{FF2B5EF4-FFF2-40B4-BE49-F238E27FC236}">
                <a16:creationId xmlns:a16="http://schemas.microsoft.com/office/drawing/2014/main" id="{C58463F7-63E1-45A3-93BF-B55DB7093E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235" y="3167743"/>
            <a:ext cx="4343400" cy="3052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Image result for type 2 diabetes">
            <a:extLst>
              <a:ext uri="{FF2B5EF4-FFF2-40B4-BE49-F238E27FC236}">
                <a16:creationId xmlns:a16="http://schemas.microsoft.com/office/drawing/2014/main" id="{60B34F89-3651-4C3C-8BFF-4B4F57B89A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235" y="657905"/>
            <a:ext cx="4343400" cy="2442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Image result for atherosclerosis">
            <a:extLst>
              <a:ext uri="{FF2B5EF4-FFF2-40B4-BE49-F238E27FC236}">
                <a16:creationId xmlns:a16="http://schemas.microsoft.com/office/drawing/2014/main" id="{9A7ADDD8-58B7-4743-81EC-D0AC58F1BA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307" y="3167743"/>
            <a:ext cx="4343400" cy="2330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39076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D2AC6A02-0C15-41AF-BB70-631D0D8975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441"/>
          <a:stretch/>
        </p:blipFill>
        <p:spPr>
          <a:xfrm>
            <a:off x="0" y="1604816"/>
            <a:ext cx="9144000" cy="52398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AE9DBF9-ABFE-4924-943C-7A5FAD6EA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307" y="365126"/>
            <a:ext cx="8681662" cy="600645"/>
          </a:xfrm>
        </p:spPr>
        <p:txBody>
          <a:bodyPr>
            <a:normAutofit/>
          </a:bodyPr>
          <a:lstStyle/>
          <a:p>
            <a:r>
              <a:rPr lang="en-US" b="1" dirty="0"/>
              <a:t>What causes Hepatic Lipase Deficiency?</a:t>
            </a:r>
          </a:p>
        </p:txBody>
      </p:sp>
    </p:spTree>
    <p:extLst>
      <p:ext uri="{BB962C8B-B14F-4D97-AF65-F5344CB8AC3E}">
        <p14:creationId xmlns:p14="http://schemas.microsoft.com/office/powerpoint/2010/main" val="37377241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D2AC6A02-0C15-41AF-BB70-631D0D8975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441"/>
          <a:stretch/>
        </p:blipFill>
        <p:spPr>
          <a:xfrm>
            <a:off x="0" y="1604816"/>
            <a:ext cx="9144000" cy="52398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AE9DBF9-ABFE-4924-943C-7A5FAD6EA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307" y="365126"/>
            <a:ext cx="8681662" cy="600645"/>
          </a:xfrm>
        </p:spPr>
        <p:txBody>
          <a:bodyPr>
            <a:noAutofit/>
          </a:bodyPr>
          <a:lstStyle/>
          <a:p>
            <a:r>
              <a:rPr lang="en-US" sz="3600" b="1" dirty="0"/>
              <a:t>What does LIPC do?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3230B04-46A3-4B61-B6D9-05AE173FC3D9}"/>
              </a:ext>
            </a:extLst>
          </p:cNvPr>
          <p:cNvSpPr/>
          <p:nvPr/>
        </p:nvSpPr>
        <p:spPr>
          <a:xfrm>
            <a:off x="228600" y="2957552"/>
            <a:ext cx="2743200" cy="2714943"/>
          </a:xfrm>
          <a:prstGeom prst="rect">
            <a:avLst/>
          </a:prstGeom>
          <a:solidFill>
            <a:schemeClr val="accent2">
              <a:alpha val="50000"/>
            </a:schemeClr>
          </a:solidFill>
          <a:ln w="3810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0" rtlCol="0" anchor="t" anchorCtr="0"/>
          <a:lstStyle/>
          <a:p>
            <a:pPr algn="ctr"/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Molecular Function</a:t>
            </a:r>
          </a:p>
        </p:txBody>
      </p:sp>
      <p:pic>
        <p:nvPicPr>
          <p:cNvPr id="7172" name="Picture 4" descr="Image result for lipase">
            <a:extLst>
              <a:ext uri="{FF2B5EF4-FFF2-40B4-BE49-F238E27FC236}">
                <a16:creationId xmlns:a16="http://schemas.microsoft.com/office/drawing/2014/main" id="{943501D3-D571-4DF5-BED2-7B42F1C360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52" y="3718365"/>
            <a:ext cx="2596896" cy="1626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4E576AC9-2AAA-4369-AA28-D4C10B12E288}"/>
              </a:ext>
            </a:extLst>
          </p:cNvPr>
          <p:cNvGrpSpPr/>
          <p:nvPr/>
        </p:nvGrpSpPr>
        <p:grpSpPr>
          <a:xfrm>
            <a:off x="3200400" y="2957552"/>
            <a:ext cx="2743200" cy="2714943"/>
            <a:chOff x="3200400" y="2957552"/>
            <a:chExt cx="2743200" cy="2714943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8B3A998-2578-4FED-B2DE-07E1BE83113E}"/>
                </a:ext>
              </a:extLst>
            </p:cNvPr>
            <p:cNvSpPr/>
            <p:nvPr/>
          </p:nvSpPr>
          <p:spPr>
            <a:xfrm>
              <a:off x="3200400" y="2957552"/>
              <a:ext cx="2743200" cy="2714943"/>
            </a:xfrm>
            <a:prstGeom prst="rect">
              <a:avLst/>
            </a:prstGeom>
            <a:solidFill>
              <a:schemeClr val="accent5">
                <a:alpha val="50000"/>
              </a:schemeClr>
            </a:solidFill>
            <a:ln w="38100" cmpd="sng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82880" rtlCol="0" anchor="t" anchorCtr="0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Cellular Component</a:t>
              </a:r>
            </a:p>
          </p:txBody>
        </p:sp>
        <p:pic>
          <p:nvPicPr>
            <p:cNvPr id="9" name="Picture 8" descr="A close up of a logo&#10;&#10;Description automatically generated">
              <a:extLst>
                <a:ext uri="{FF2B5EF4-FFF2-40B4-BE49-F238E27FC236}">
                  <a16:creationId xmlns:a16="http://schemas.microsoft.com/office/drawing/2014/main" id="{0AB4B359-7D07-4F4B-9AB4-0BC33EEC8E7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5456" y="3596158"/>
              <a:ext cx="2573088" cy="1870417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B2FC7B8A-D29A-4F3D-8632-0EB76A432386}"/>
              </a:ext>
            </a:extLst>
          </p:cNvPr>
          <p:cNvGrpSpPr/>
          <p:nvPr/>
        </p:nvGrpSpPr>
        <p:grpSpPr>
          <a:xfrm>
            <a:off x="6172200" y="2957552"/>
            <a:ext cx="2743200" cy="2714943"/>
            <a:chOff x="6172200" y="2957552"/>
            <a:chExt cx="2743200" cy="2714943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167AC85-CFCB-48A1-91CC-E5B530CAEA3F}"/>
                </a:ext>
              </a:extLst>
            </p:cNvPr>
            <p:cNvSpPr/>
            <p:nvPr/>
          </p:nvSpPr>
          <p:spPr>
            <a:xfrm>
              <a:off x="6172200" y="2957552"/>
              <a:ext cx="2743200" cy="2714943"/>
            </a:xfrm>
            <a:prstGeom prst="rect">
              <a:avLst/>
            </a:prstGeom>
            <a:solidFill>
              <a:schemeClr val="accent3">
                <a:alpha val="50000"/>
              </a:schemeClr>
            </a:solidFill>
            <a:ln w="38100" cmpd="sng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82880" rtlCol="0" anchor="t" anchorCtr="0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Biological Process</a:t>
              </a:r>
            </a:p>
          </p:txBody>
        </p:sp>
        <p:pic>
          <p:nvPicPr>
            <p:cNvPr id="7174" name="Picture 6" descr="Picture">
              <a:extLst>
                <a:ext uri="{FF2B5EF4-FFF2-40B4-BE49-F238E27FC236}">
                  <a16:creationId xmlns:a16="http://schemas.microsoft.com/office/drawing/2014/main" id="{08E553EF-92B6-4281-AC7B-28410188BF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51802" y="3596158"/>
              <a:ext cx="2590446" cy="18663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813840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9DBF9-ABFE-4924-943C-7A5FAD6EA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307" y="365126"/>
            <a:ext cx="8681662" cy="600645"/>
          </a:xfrm>
        </p:spPr>
        <p:txBody>
          <a:bodyPr>
            <a:normAutofit/>
          </a:bodyPr>
          <a:lstStyle/>
          <a:p>
            <a:r>
              <a:rPr lang="en-US" b="1" dirty="0">
                <a:latin typeface="+mn-lt"/>
              </a:rPr>
              <a:t>LIPC has a complicated evolutionary history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87F8BC9D-60CA-4CA2-ADB0-533BBBC536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6169"/>
            <a:ext cx="9144000" cy="4962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5947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9DBF9-ABFE-4924-943C-7A5FAD6EA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616" y="1165225"/>
            <a:ext cx="4292150" cy="1806574"/>
          </a:xfrm>
        </p:spPr>
        <p:txBody>
          <a:bodyPr>
            <a:normAutofit/>
          </a:bodyPr>
          <a:lstStyle/>
          <a:p>
            <a:r>
              <a:rPr lang="en-US" b="1" dirty="0">
                <a:latin typeface="+mn-lt"/>
              </a:rPr>
              <a:t>Hepatic Lipase Deficiency Complications </a:t>
            </a:r>
          </a:p>
        </p:txBody>
      </p:sp>
      <p:pic>
        <p:nvPicPr>
          <p:cNvPr id="10244" name="Picture 4" descr="Picture">
            <a:extLst>
              <a:ext uri="{FF2B5EF4-FFF2-40B4-BE49-F238E27FC236}">
                <a16:creationId xmlns:a16="http://schemas.microsoft.com/office/drawing/2014/main" id="{C58463F7-63E1-45A3-93BF-B55DB7093E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235" y="3167743"/>
            <a:ext cx="4343400" cy="3052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Image result for type 2 diabetes">
            <a:extLst>
              <a:ext uri="{FF2B5EF4-FFF2-40B4-BE49-F238E27FC236}">
                <a16:creationId xmlns:a16="http://schemas.microsoft.com/office/drawing/2014/main" id="{60B34F89-3651-4C3C-8BFF-4B4F57B89A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235" y="657905"/>
            <a:ext cx="4343400" cy="2442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Image result for atherosclerosis">
            <a:extLst>
              <a:ext uri="{FF2B5EF4-FFF2-40B4-BE49-F238E27FC236}">
                <a16:creationId xmlns:a16="http://schemas.microsoft.com/office/drawing/2014/main" id="{9A7ADDD8-58B7-4743-81EC-D0AC58F1BA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307" y="3167743"/>
            <a:ext cx="4343400" cy="2330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57481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9DBF9-ABFE-4924-943C-7A5FAD6EA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616" y="1165225"/>
            <a:ext cx="4292150" cy="1806574"/>
          </a:xfrm>
        </p:spPr>
        <p:txBody>
          <a:bodyPr>
            <a:normAutofit/>
          </a:bodyPr>
          <a:lstStyle/>
          <a:p>
            <a:r>
              <a:rPr lang="en-US" b="1" dirty="0">
                <a:latin typeface="+mn-lt"/>
              </a:rPr>
              <a:t>Hepatic Lipase Deficiency Complications</a:t>
            </a:r>
          </a:p>
        </p:txBody>
      </p:sp>
      <p:pic>
        <p:nvPicPr>
          <p:cNvPr id="10244" name="Picture 4" descr="Picture">
            <a:extLst>
              <a:ext uri="{FF2B5EF4-FFF2-40B4-BE49-F238E27FC236}">
                <a16:creationId xmlns:a16="http://schemas.microsoft.com/office/drawing/2014/main" id="{C58463F7-63E1-45A3-93BF-B55DB7093E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235" y="3167743"/>
            <a:ext cx="4343400" cy="3052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Image result for type 2 diabetes">
            <a:extLst>
              <a:ext uri="{FF2B5EF4-FFF2-40B4-BE49-F238E27FC236}">
                <a16:creationId xmlns:a16="http://schemas.microsoft.com/office/drawing/2014/main" id="{60B34F89-3651-4C3C-8BFF-4B4F57B89A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235" y="657905"/>
            <a:ext cx="4343400" cy="2442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Image result for atherosclerosis">
            <a:extLst>
              <a:ext uri="{FF2B5EF4-FFF2-40B4-BE49-F238E27FC236}">
                <a16:creationId xmlns:a16="http://schemas.microsoft.com/office/drawing/2014/main" id="{9A7ADDD8-58B7-4743-81EC-D0AC58F1BA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307" y="3167743"/>
            <a:ext cx="4343400" cy="2330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54840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10201</TotalTime>
  <Words>853</Words>
  <Application>Microsoft Office PowerPoint</Application>
  <PresentationFormat>On-screen Show (4:3)</PresentationFormat>
  <Paragraphs>182</Paragraphs>
  <Slides>35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8" baseType="lpstr">
      <vt:lpstr>Arial</vt:lpstr>
      <vt:lpstr>Calibri</vt:lpstr>
      <vt:lpstr>Office Theme</vt:lpstr>
      <vt:lpstr>Hepatic Lipase Deficiency</vt:lpstr>
      <vt:lpstr>What is Hepatic Lipase Deficiency?</vt:lpstr>
      <vt:lpstr>Hepatic Lipase Deficiency Symptoms</vt:lpstr>
      <vt:lpstr>Hepatic Lipase Deficiency Complications </vt:lpstr>
      <vt:lpstr>What causes Hepatic Lipase Deficiency?</vt:lpstr>
      <vt:lpstr>What does LIPC do?</vt:lpstr>
      <vt:lpstr>LIPC has a complicated evolutionary history</vt:lpstr>
      <vt:lpstr>Hepatic Lipase Deficiency Complications </vt:lpstr>
      <vt:lpstr>Hepatic Lipase Deficiency Complications</vt:lpstr>
      <vt:lpstr>Hepatic Lipase Deficiency Complications</vt:lpstr>
      <vt:lpstr>Where is LIPC expressed?</vt:lpstr>
      <vt:lpstr>Where is LIPC expressed?</vt:lpstr>
      <vt:lpstr>How does lipid metabolism affect fertility?</vt:lpstr>
      <vt:lpstr>How is cholesterol used in progesterone synthesis?</vt:lpstr>
      <vt:lpstr>What role does LIPC play in progesterone synthesis?</vt:lpstr>
      <vt:lpstr>LIPC may free intracellular cholesterol</vt:lpstr>
      <vt:lpstr>How can we study LIPC?</vt:lpstr>
      <vt:lpstr>Why are rats good for studying LIPC?</vt:lpstr>
      <vt:lpstr>How can we study LIPC?</vt:lpstr>
      <vt:lpstr>AIM 1: Domain analysis of exons 1 and 2</vt:lpstr>
      <vt:lpstr>AIM 1: Domain analysis of exons 1 and 2</vt:lpstr>
      <vt:lpstr>AIM 1: Domain analysis of exons 1 and 2</vt:lpstr>
      <vt:lpstr>AIM 1: Domain analysis of exons 1 and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Future Directions</vt:lpstr>
      <vt:lpstr>Future Directions</vt:lpstr>
      <vt:lpstr>Summary</vt:lpstr>
      <vt:lpstr>References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Hepatic Lipase Deficiency</dc:title>
  <dc:creator>Jessica Thornton</dc:creator>
  <cp:lastModifiedBy>Jessica Thornton</cp:lastModifiedBy>
  <cp:revision>75</cp:revision>
  <dcterms:created xsi:type="dcterms:W3CDTF">2019-04-26T17:52:46Z</dcterms:created>
  <dcterms:modified xsi:type="dcterms:W3CDTF">2019-05-10T22:39:23Z</dcterms:modified>
</cp:coreProperties>
</file>